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62" r:id="rId4"/>
    <p:sldId id="263" r:id="rId5"/>
    <p:sldId id="264" r:id="rId6"/>
    <p:sldId id="281" r:id="rId7"/>
    <p:sldId id="270" r:id="rId8"/>
    <p:sldId id="271" r:id="rId9"/>
    <p:sldId id="267" r:id="rId10"/>
    <p:sldId id="272" r:id="rId11"/>
    <p:sldId id="273" r:id="rId12"/>
    <p:sldId id="274" r:id="rId13"/>
    <p:sldId id="275" r:id="rId14"/>
    <p:sldId id="276" r:id="rId15"/>
    <p:sldId id="277" r:id="rId16"/>
    <p:sldId id="268" r:id="rId17"/>
    <p:sldId id="278" r:id="rId18"/>
    <p:sldId id="279" r:id="rId19"/>
    <p:sldId id="269" r:id="rId20"/>
    <p:sldId id="282" r:id="rId21"/>
    <p:sldId id="280"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53993" autoAdjust="0"/>
  </p:normalViewPr>
  <p:slideViewPr>
    <p:cSldViewPr snapToGrid="0">
      <p:cViewPr varScale="1">
        <p:scale>
          <a:sx n="71" d="100"/>
          <a:sy n="71" d="100"/>
        </p:scale>
        <p:origin x="230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6EDF1-39EF-4790-BDBB-791CD3552879}" type="datetimeFigureOut">
              <a:rPr lang="zh-TW" altLang="en-US" smtClean="0"/>
              <a:t>2021/5/10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C4E21-D299-4093-8F13-74566D6A2879}" type="slidenum">
              <a:rPr lang="zh-TW" altLang="en-US" smtClean="0"/>
              <a:t>‹#›</a:t>
            </a:fld>
            <a:endParaRPr lang="zh-TW" altLang="en-US"/>
          </a:p>
        </p:txBody>
      </p:sp>
    </p:spTree>
    <p:extLst>
      <p:ext uri="{BB962C8B-B14F-4D97-AF65-F5344CB8AC3E}">
        <p14:creationId xmlns:p14="http://schemas.microsoft.com/office/powerpoint/2010/main" val="355964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這篇文章講的是</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的預處理——採樣。</a:t>
            </a:r>
          </a:p>
          <a:p>
            <a:r>
              <a:rPr lang="zh-TW" altLang="zh-TW" sz="1200" kern="1200" dirty="0" smtClean="0">
                <a:solidFill>
                  <a:schemeClr val="tx1"/>
                </a:solidFill>
                <a:effectLst/>
                <a:latin typeface="+mn-lt"/>
                <a:ea typeface="+mn-ea"/>
                <a:cs typeface="+mn-cs"/>
              </a:rPr>
              <a:t>由於</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輸入通常是固定大小的圖像，因而對於高</a:t>
            </a:r>
            <a:r>
              <a:rPr lang="zh-TW" altLang="en-US" sz="1200" kern="1200" dirty="0" smtClean="0">
                <a:solidFill>
                  <a:schemeClr val="tx1"/>
                </a:solidFill>
                <a:effectLst/>
                <a:latin typeface="+mn-lt"/>
                <a:ea typeface="+mn-ea"/>
                <a:cs typeface="+mn-cs"/>
              </a:rPr>
              <a:t>解析度</a:t>
            </a:r>
            <a:r>
              <a:rPr lang="zh-TW" altLang="zh-TW" sz="1200" kern="1200" dirty="0" smtClean="0">
                <a:solidFill>
                  <a:schemeClr val="tx1"/>
                </a:solidFill>
                <a:effectLst/>
                <a:latin typeface="+mn-lt"/>
                <a:ea typeface="+mn-ea"/>
                <a:cs typeface="+mn-cs"/>
              </a:rPr>
              <a:t>的圖</a:t>
            </a:r>
            <a:r>
              <a:rPr lang="zh-TW" altLang="en-US" sz="1200" kern="1200" dirty="0" smtClean="0">
                <a:solidFill>
                  <a:schemeClr val="tx1"/>
                </a:solidFill>
                <a:effectLst/>
                <a:latin typeface="+mn-lt"/>
                <a:ea typeface="+mn-ea"/>
                <a:cs typeface="+mn-cs"/>
              </a:rPr>
              <a:t>片</a:t>
            </a:r>
            <a:r>
              <a:rPr lang="zh-TW" altLang="zh-TW" sz="1200" kern="1200" dirty="0" smtClean="0">
                <a:solidFill>
                  <a:schemeClr val="tx1"/>
                </a:solidFill>
                <a:effectLst/>
                <a:latin typeface="+mn-lt"/>
                <a:ea typeface="+mn-ea"/>
                <a:cs typeface="+mn-cs"/>
              </a:rPr>
              <a:t>，就要先對其進行採樣，再輸入</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網絡中。</a:t>
            </a:r>
          </a:p>
          <a:p>
            <a:r>
              <a:rPr lang="zh-TW" altLang="zh-TW" sz="1200" kern="1200" dirty="0" smtClean="0">
                <a:solidFill>
                  <a:schemeClr val="tx1"/>
                </a:solidFill>
                <a:effectLst/>
                <a:latin typeface="+mn-lt"/>
                <a:ea typeface="+mn-ea"/>
                <a:cs typeface="+mn-cs"/>
              </a:rPr>
              <a:t>對於某些</a:t>
            </a:r>
            <a:r>
              <a:rPr lang="en-US" altLang="zh-TW" sz="1200" kern="1200" dirty="0" smtClean="0">
                <a:solidFill>
                  <a:schemeClr val="tx1"/>
                </a:solidFill>
                <a:effectLst/>
                <a:latin typeface="+mn-lt"/>
                <a:ea typeface="+mn-ea"/>
                <a:cs typeface="+mn-cs"/>
              </a:rPr>
              <a:t>dataset</a:t>
            </a:r>
            <a:r>
              <a:rPr lang="zh-TW" altLang="zh-TW" sz="1200" kern="1200" dirty="0" smtClean="0">
                <a:solidFill>
                  <a:schemeClr val="tx1"/>
                </a:solidFill>
                <a:effectLst/>
                <a:latin typeface="+mn-lt"/>
                <a:ea typeface="+mn-ea"/>
                <a:cs typeface="+mn-cs"/>
              </a:rPr>
              <a:t>而言，降低輸入的特徵維度可以提高訓練樣本在輸入空間上的覆蓋</a:t>
            </a:r>
            <a:r>
              <a:rPr lang="zh-TW" altLang="en-US" sz="1200" kern="1200" dirty="0" smtClean="0">
                <a:solidFill>
                  <a:schemeClr val="tx1"/>
                </a:solidFill>
                <a:effectLst/>
                <a:latin typeface="+mn-lt"/>
                <a:ea typeface="+mn-ea"/>
                <a:cs typeface="+mn-cs"/>
              </a:rPr>
              <a:t>程度</a:t>
            </a:r>
            <a:r>
              <a:rPr lang="zh-TW" altLang="zh-TW" sz="1200" kern="1200" dirty="0" smtClean="0">
                <a:solidFill>
                  <a:schemeClr val="tx1"/>
                </a:solidFill>
                <a:effectLst/>
                <a:latin typeface="+mn-lt"/>
                <a:ea typeface="+mn-ea"/>
                <a:cs typeface="+mn-cs"/>
              </a:rPr>
              <a:t>，進而提高任務性能。</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而</a:t>
            </a:r>
            <a:r>
              <a:rPr lang="zh-TW" altLang="zh-TW" sz="1200" kern="1200" dirty="0" smtClean="0">
                <a:solidFill>
                  <a:schemeClr val="tx1"/>
                </a:solidFill>
                <a:effectLst/>
                <a:latin typeface="+mn-lt"/>
                <a:ea typeface="+mn-ea"/>
                <a:cs typeface="+mn-cs"/>
              </a:rPr>
              <a:t>傳統的採樣往往是均勻的。</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儘管均勻的採樣在許多情況下既簡單又有效，但對於需要來自不同</a:t>
            </a:r>
            <a:r>
              <a:rPr lang="zh-TW" altLang="en-US" sz="1200" kern="1200" dirty="0" smtClean="0">
                <a:solidFill>
                  <a:schemeClr val="tx1"/>
                </a:solidFill>
                <a:effectLst/>
                <a:latin typeface="+mn-lt"/>
                <a:ea typeface="+mn-ea"/>
                <a:cs typeface="+mn-cs"/>
              </a:rPr>
              <a:t>圖片</a:t>
            </a:r>
            <a:r>
              <a:rPr lang="zh-TW" altLang="zh-TW" sz="1200" kern="1200" dirty="0" smtClean="0">
                <a:solidFill>
                  <a:schemeClr val="tx1"/>
                </a:solidFill>
                <a:effectLst/>
                <a:latin typeface="+mn-lt"/>
                <a:ea typeface="+mn-ea"/>
                <a:cs typeface="+mn-cs"/>
              </a:rPr>
              <a:t>解析度信息的任務來說可能會造成</a:t>
            </a:r>
            <a:r>
              <a:rPr lang="zh-TW" altLang="en-US" sz="1200" kern="1200" dirty="0" smtClean="0">
                <a:solidFill>
                  <a:schemeClr val="tx1"/>
                </a:solidFill>
                <a:effectLst/>
                <a:latin typeface="+mn-lt"/>
                <a:ea typeface="+mn-ea"/>
                <a:cs typeface="+mn-cs"/>
              </a:rPr>
              <a:t>資訊</a:t>
            </a:r>
            <a:r>
              <a:rPr lang="zh-TW" altLang="zh-TW" sz="1200" kern="1200" dirty="0" smtClean="0">
                <a:solidFill>
                  <a:schemeClr val="tx1"/>
                </a:solidFill>
                <a:effectLst/>
                <a:latin typeface="+mn-lt"/>
                <a:ea typeface="+mn-ea"/>
                <a:cs typeface="+mn-cs"/>
              </a:rPr>
              <a:t>的</a:t>
            </a:r>
            <a:r>
              <a:rPr lang="zh-TW" altLang="en-US" sz="1200" kern="1200" dirty="0" smtClean="0">
                <a:solidFill>
                  <a:schemeClr val="tx1"/>
                </a:solidFill>
                <a:effectLst/>
                <a:latin typeface="+mn-lt"/>
                <a:ea typeface="+mn-ea"/>
                <a:cs typeface="+mn-cs"/>
              </a:rPr>
              <a:t>流</a:t>
            </a:r>
            <a:r>
              <a:rPr lang="zh-TW" altLang="zh-TW" sz="1200" kern="1200" dirty="0" smtClean="0">
                <a:solidFill>
                  <a:schemeClr val="tx1"/>
                </a:solidFill>
                <a:effectLst/>
                <a:latin typeface="+mn-lt"/>
                <a:ea typeface="+mn-ea"/>
                <a:cs typeface="+mn-cs"/>
              </a:rPr>
              <a:t>失</a:t>
            </a:r>
            <a:r>
              <a:rPr lang="zh-TW"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3</a:t>
            </a:fld>
            <a:endParaRPr lang="zh-TW" altLang="en-US"/>
          </a:p>
        </p:txBody>
      </p:sp>
    </p:spTree>
    <p:extLst>
      <p:ext uri="{BB962C8B-B14F-4D97-AF65-F5344CB8AC3E}">
        <p14:creationId xmlns:p14="http://schemas.microsoft.com/office/powerpoint/2010/main" val="98375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在進行採樣的過程中，</a:t>
            </a:r>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計算採樣圖和原始圖之間的映射，然後使用在</a:t>
            </a:r>
            <a:r>
              <a:rPr lang="en-US" altLang="zh-TW" sz="1200" kern="1200" dirty="0" smtClean="0">
                <a:solidFill>
                  <a:schemeClr val="tx1"/>
                </a:solidFill>
                <a:effectLst/>
                <a:latin typeface="+mn-lt"/>
                <a:ea typeface="+mn-ea"/>
                <a:cs typeface="+mn-cs"/>
              </a:rPr>
              <a:t>STN</a:t>
            </a:r>
            <a:r>
              <a:rPr lang="zh-TW" altLang="zh-TW" sz="1200" kern="1200" dirty="0" smtClean="0">
                <a:solidFill>
                  <a:schemeClr val="tx1"/>
                </a:solidFill>
                <a:effectLst/>
                <a:latin typeface="+mn-lt"/>
                <a:ea typeface="+mn-ea"/>
                <a:cs typeface="+mn-cs"/>
              </a:rPr>
              <a:t>中介紹的</a:t>
            </a:r>
            <a:r>
              <a:rPr lang="en-US" altLang="zh-TW" sz="1200" kern="1200" dirty="0" smtClean="0">
                <a:solidFill>
                  <a:schemeClr val="tx1"/>
                </a:solidFill>
                <a:effectLst/>
                <a:latin typeface="+mn-lt"/>
                <a:ea typeface="+mn-ea"/>
                <a:cs typeface="+mn-cs"/>
              </a:rPr>
              <a:t>grid sampler</a:t>
            </a:r>
            <a:r>
              <a:rPr lang="zh-TW" altLang="en-US" sz="1200" kern="1200" dirty="0" smtClean="0">
                <a:solidFill>
                  <a:schemeClr val="tx1"/>
                </a:solidFill>
                <a:effectLst/>
                <a:latin typeface="+mn-lt"/>
                <a:ea typeface="+mn-ea"/>
                <a:cs typeface="+mn-cs"/>
              </a:rPr>
              <a:t>來變形</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該映射可以標準形式表示成兩個函數</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zh-TW" sz="1200" kern="1200" dirty="0" smtClean="0">
                <a:solidFill>
                  <a:schemeClr val="tx1"/>
                </a:solidFill>
                <a:effectLst/>
                <a:latin typeface="+mn-lt"/>
                <a:ea typeface="+mn-ea"/>
                <a:cs typeface="+mn-cs"/>
              </a:rPr>
              <a:t>，完整的轉換公式可以表示成</a:t>
            </a:r>
            <a:r>
              <a:rPr lang="en-US" altLang="zh-TW" sz="1200" kern="1200" dirty="0" smtClean="0">
                <a:solidFill>
                  <a:schemeClr val="tx1"/>
                </a:solidFill>
                <a:effectLst/>
                <a:latin typeface="+mn-lt"/>
                <a:ea typeface="+mn-ea"/>
                <a:cs typeface="+mn-cs"/>
              </a:rPr>
              <a:t>J</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x,</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y</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u, v</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對應原圖的</a:t>
            </a:r>
            <a:r>
              <a:rPr lang="en-US" altLang="zh-TW" sz="1200" kern="1200" dirty="0" smtClean="0">
                <a:solidFill>
                  <a:schemeClr val="tx1"/>
                </a:solidFill>
                <a:effectLst/>
                <a:latin typeface="+mn-lt"/>
                <a:ea typeface="+mn-ea"/>
                <a:cs typeface="+mn-cs"/>
              </a:rPr>
              <a:t>x</a:t>
            </a:r>
            <a:r>
              <a:rPr lang="zh-TW" altLang="zh-TW" sz="1200" kern="1200" dirty="0" smtClean="0">
                <a:solidFill>
                  <a:schemeClr val="tx1"/>
                </a:solidFill>
                <a:effectLst/>
                <a:latin typeface="+mn-lt"/>
                <a:ea typeface="+mn-ea"/>
                <a:cs typeface="+mn-cs"/>
              </a:rPr>
              <a:t>值，</a:t>
            </a:r>
            <a:r>
              <a:rPr lang="en-US" altLang="zh-TW" sz="1200" kern="1200" dirty="0" smtClean="0">
                <a:solidFill>
                  <a:schemeClr val="tx1"/>
                </a:solidFill>
                <a:effectLst/>
                <a:latin typeface="+mn-lt"/>
                <a:ea typeface="+mn-ea"/>
                <a:cs typeface="+mn-cs"/>
              </a:rPr>
              <a:t>v</a:t>
            </a:r>
            <a:r>
              <a:rPr lang="zh-TW" altLang="zh-TW" sz="1200" kern="1200" dirty="0" smtClean="0">
                <a:solidFill>
                  <a:schemeClr val="tx1"/>
                </a:solidFill>
                <a:effectLst/>
                <a:latin typeface="+mn-lt"/>
                <a:ea typeface="+mn-ea"/>
                <a:cs typeface="+mn-cs"/>
              </a:rPr>
              <a:t>對應原圖的</a:t>
            </a:r>
            <a:r>
              <a:rPr lang="en-US" altLang="zh-TW" sz="1200" kern="1200" dirty="0" smtClean="0">
                <a:solidFill>
                  <a:schemeClr val="tx1"/>
                </a:solidFill>
                <a:effectLst/>
                <a:latin typeface="+mn-lt"/>
                <a:ea typeface="+mn-ea"/>
                <a:cs typeface="+mn-cs"/>
              </a:rPr>
              <a:t>y</a:t>
            </a:r>
            <a:r>
              <a:rPr lang="zh-TW" altLang="zh-TW" sz="1200" kern="1200" dirty="0" smtClean="0">
                <a:solidFill>
                  <a:schemeClr val="tx1"/>
                </a:solidFill>
                <a:effectLst/>
                <a:latin typeface="+mn-lt"/>
                <a:ea typeface="+mn-ea"/>
                <a:cs typeface="+mn-cs"/>
              </a:rPr>
              <a:t>值，用來將原圖（</a:t>
            </a:r>
            <a:r>
              <a:rPr lang="en-US" altLang="zh-TW" sz="1200" kern="1200" dirty="0" smtClean="0">
                <a:solidFill>
                  <a:schemeClr val="tx1"/>
                </a:solidFill>
                <a:effectLst/>
                <a:latin typeface="+mn-lt"/>
                <a:ea typeface="+mn-ea"/>
                <a:cs typeface="+mn-cs"/>
              </a:rPr>
              <a:t>u, v</a:t>
            </a:r>
            <a:r>
              <a:rPr lang="zh-TW" altLang="zh-TW" sz="1200" kern="1200" dirty="0" smtClean="0">
                <a:solidFill>
                  <a:schemeClr val="tx1"/>
                </a:solidFill>
                <a:effectLst/>
                <a:latin typeface="+mn-lt"/>
                <a:ea typeface="+mn-ea"/>
                <a:cs typeface="+mn-cs"/>
              </a:rPr>
              <a:t>）位置的像素映射到</a:t>
            </a:r>
            <a:r>
              <a:rPr lang="zh-TW" altLang="en-US" sz="1200" kern="1200" dirty="0" smtClean="0">
                <a:solidFill>
                  <a:schemeClr val="tx1"/>
                </a:solidFill>
                <a:effectLst/>
                <a:latin typeface="+mn-lt"/>
                <a:ea typeface="+mn-ea"/>
                <a:cs typeface="+mn-cs"/>
              </a:rPr>
              <a:t>輸出</a:t>
            </a:r>
            <a:r>
              <a:rPr lang="zh-TW" altLang="zh-TW" sz="1200" kern="1200" dirty="0" smtClean="0">
                <a:solidFill>
                  <a:schemeClr val="tx1"/>
                </a:solidFill>
                <a:effectLst/>
                <a:latin typeface="+mn-lt"/>
                <a:ea typeface="+mn-ea"/>
                <a:cs typeface="+mn-cs"/>
              </a:rPr>
              <a:t>採樣圖</a:t>
            </a:r>
            <a:r>
              <a:rPr lang="en-US" altLang="zh-TW" sz="1200" kern="1200" dirty="0" smtClean="0">
                <a:solidFill>
                  <a:schemeClr val="tx1"/>
                </a:solidFill>
                <a:effectLst/>
                <a:latin typeface="+mn-lt"/>
                <a:ea typeface="+mn-ea"/>
                <a:cs typeface="+mn-cs"/>
              </a:rPr>
              <a:t>J</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位置）</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zh-TW" sz="1200" kern="1200" dirty="0" smtClean="0">
                <a:solidFill>
                  <a:schemeClr val="tx1"/>
                </a:solidFill>
                <a:effectLst/>
                <a:latin typeface="+mn-lt"/>
                <a:ea typeface="+mn-ea"/>
                <a:cs typeface="+mn-cs"/>
              </a:rPr>
              <a:t>設計的主要目標是利用</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分配的權重按比例繪製圖像。</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假設</a:t>
            </a:r>
            <a:r>
              <a:rPr lang="en-US" altLang="zh-TW" sz="1200" kern="1200" dirty="0" smtClean="0">
                <a:solidFill>
                  <a:schemeClr val="tx1"/>
                </a:solidFill>
                <a:effectLst/>
                <a:latin typeface="+mn-lt"/>
                <a:ea typeface="+mn-ea"/>
                <a:cs typeface="+mn-cs"/>
              </a:rPr>
              <a:t>u, v, x</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y</a:t>
            </a:r>
            <a:r>
              <a:rPr lang="zh-TW" altLang="zh-TW" sz="1200" kern="1200" dirty="0" smtClean="0">
                <a:solidFill>
                  <a:schemeClr val="tx1"/>
                </a:solidFill>
                <a:effectLst/>
                <a:latin typeface="+mn-lt"/>
                <a:ea typeface="+mn-ea"/>
                <a:cs typeface="+mn-cs"/>
              </a:rPr>
              <a:t>的範圍</a:t>
            </a:r>
            <a:r>
              <a:rPr lang="zh-TW" altLang="en-US" sz="1200" kern="1200" dirty="0" smtClean="0">
                <a:solidFill>
                  <a:schemeClr val="tx1"/>
                </a:solidFill>
                <a:effectLst/>
                <a:latin typeface="+mn-lt"/>
                <a:ea typeface="+mn-ea"/>
                <a:cs typeface="+mn-cs"/>
              </a:rPr>
              <a:t>都</a:t>
            </a:r>
            <a:r>
              <a:rPr lang="zh-TW" altLang="zh-TW" sz="1200" kern="1200" dirty="0" smtClean="0">
                <a:solidFill>
                  <a:schemeClr val="tx1"/>
                </a:solidFill>
                <a:effectLst/>
                <a:latin typeface="+mn-lt"/>
                <a:ea typeface="+mn-ea"/>
                <a:cs typeface="+mn-cs"/>
              </a:rPr>
              <a:t>是</a:t>
            </a:r>
            <a:r>
              <a:rPr lang="zh-TW" altLang="en-US" sz="1200" kern="1200" dirty="0" smtClean="0">
                <a:solidFill>
                  <a:schemeClr val="tx1"/>
                </a:solidFill>
                <a:effectLst/>
                <a:latin typeface="+mn-lt"/>
                <a:ea typeface="+mn-ea"/>
                <a:cs typeface="+mn-cs"/>
              </a:rPr>
              <a:t>由</a:t>
            </a:r>
            <a:r>
              <a:rPr lang="en-US" altLang="zh-TW" sz="1200" kern="12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到</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，則</a:t>
            </a:r>
            <a:r>
              <a:rPr lang="zh-TW" altLang="en-US" sz="1200" kern="1200" dirty="0" smtClean="0">
                <a:solidFill>
                  <a:schemeClr val="tx1"/>
                </a:solidFill>
                <a:effectLst/>
                <a:latin typeface="+mn-lt"/>
                <a:ea typeface="+mn-ea"/>
                <a:cs typeface="+mn-cs"/>
              </a:rPr>
              <a:t>如果要解出這個問題的近似解，就要求出讓以下的公式成立的</a:t>
            </a:r>
            <a:r>
              <a:rPr lang="en-US" altLang="zh-TW" sz="1200" kern="1200" dirty="0" smtClean="0">
                <a:solidFill>
                  <a:schemeClr val="tx1"/>
                </a:solidFill>
                <a:effectLst/>
                <a:latin typeface="+mn-lt"/>
                <a:ea typeface="+mn-ea"/>
                <a:cs typeface="+mn-cs"/>
              </a:rPr>
              <a:t>u</a:t>
            </a: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en-US"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12</a:t>
            </a:fld>
            <a:endParaRPr lang="zh-TW" altLang="en-US"/>
          </a:p>
        </p:txBody>
      </p:sp>
    </p:spTree>
    <p:extLst>
      <p:ext uri="{BB962C8B-B14F-4D97-AF65-F5344CB8AC3E}">
        <p14:creationId xmlns:p14="http://schemas.microsoft.com/office/powerpoint/2010/main" val="167175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然而</a:t>
            </a:r>
            <a:r>
              <a:rPr lang="zh-TW" altLang="en-US" sz="1200" kern="1200" dirty="0" smtClean="0">
                <a:solidFill>
                  <a:schemeClr val="tx1"/>
                </a:solidFill>
                <a:effectLst/>
                <a:latin typeface="+mn-lt"/>
                <a:ea typeface="+mn-ea"/>
                <a:cs typeface="+mn-cs"/>
              </a:rPr>
              <a:t>想</a:t>
            </a:r>
            <a:r>
              <a:rPr lang="zh-TW" altLang="zh-TW" sz="1200" kern="1200" dirty="0" smtClean="0">
                <a:solidFill>
                  <a:schemeClr val="tx1"/>
                </a:solidFill>
                <a:effectLst/>
                <a:latin typeface="+mn-lt"/>
                <a:ea typeface="+mn-ea"/>
                <a:cs typeface="+mn-cs"/>
              </a:rPr>
              <a:t>利用此方程式求出</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en-US" sz="1200" kern="1200" dirty="0" smtClean="0">
                <a:solidFill>
                  <a:schemeClr val="tx1"/>
                </a:solidFill>
                <a:effectLst/>
                <a:latin typeface="+mn-lt"/>
                <a:ea typeface="+mn-ea"/>
                <a:cs typeface="+mn-cs"/>
              </a:rPr>
              <a:t>所</a:t>
            </a:r>
            <a:r>
              <a:rPr lang="zh-TW" altLang="zh-TW" sz="1200" kern="1200" dirty="0" smtClean="0">
                <a:solidFill>
                  <a:schemeClr val="tx1"/>
                </a:solidFill>
                <a:effectLst/>
                <a:latin typeface="+mn-lt"/>
                <a:ea typeface="+mn-ea"/>
                <a:cs typeface="+mn-cs"/>
              </a:rPr>
              <a:t>需要的計算成本實在太高了，所以作者採用了一種適用於</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的替代方法。</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這個方法的概念為 每個</a:t>
            </a:r>
            <a:r>
              <a:rPr lang="en-US" altLang="zh-TW" sz="1200" kern="1200" dirty="0" smtClean="0">
                <a:solidFill>
                  <a:schemeClr val="tx1"/>
                </a:solidFill>
                <a:effectLst/>
                <a:latin typeface="+mn-lt"/>
                <a:ea typeface="+mn-ea"/>
                <a:cs typeface="+mn-cs"/>
              </a:rPr>
              <a:t>pixel (</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使用</a:t>
            </a:r>
            <a:r>
              <a:rPr lang="en-US" altLang="zh-TW" sz="1200" kern="1200" dirty="0" smtClean="0">
                <a:solidFill>
                  <a:schemeClr val="tx1"/>
                </a:solidFill>
                <a:effectLst/>
                <a:latin typeface="+mn-lt"/>
                <a:ea typeface="+mn-ea"/>
                <a:cs typeface="+mn-cs"/>
              </a:rPr>
              <a:t>S(</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的力量拉扯周圍的其他</a:t>
            </a:r>
            <a:r>
              <a:rPr lang="en-US" altLang="zh-TW" sz="1200" kern="1200" dirty="0" smtClean="0">
                <a:solidFill>
                  <a:schemeClr val="tx1"/>
                </a:solidFill>
                <a:effectLst/>
                <a:latin typeface="+mn-lt"/>
                <a:ea typeface="+mn-ea"/>
                <a:cs typeface="+mn-cs"/>
              </a:rPr>
              <a:t>pixel</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最後加入一個</a:t>
            </a:r>
            <a:r>
              <a:rPr lang="en-US" altLang="zh-TW" sz="1200" kern="1200" dirty="0" smtClean="0">
                <a:solidFill>
                  <a:schemeClr val="tx1"/>
                </a:solidFill>
                <a:effectLst/>
                <a:latin typeface="+mn-lt"/>
                <a:ea typeface="+mn-ea"/>
                <a:cs typeface="+mn-cs"/>
              </a:rPr>
              <a:t>distance kernel</a:t>
            </a:r>
            <a:r>
              <a:rPr lang="zh-TW" altLang="zh-TW" sz="1200" kern="1200" dirty="0" smtClean="0">
                <a:solidFill>
                  <a:schemeClr val="tx1"/>
                </a:solidFill>
                <a:effectLst/>
                <a:latin typeface="+mn-lt"/>
                <a:ea typeface="+mn-ea"/>
                <a:cs typeface="+mn-cs"/>
              </a:rPr>
              <a:t>，可以避免所有像素都收斂到相同值的極端情況。</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公式就可以表示成這樣。</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他其實就是根據採樣後的點</a:t>
            </a:r>
            <a:r>
              <a:rPr lang="en-US" altLang="zh-TW" sz="1200" kern="1200" dirty="0" smtClean="0">
                <a:solidFill>
                  <a:schemeClr val="tx1"/>
                </a:solidFill>
                <a:effectLst/>
                <a:latin typeface="+mn-lt"/>
                <a:ea typeface="+mn-ea"/>
                <a:cs typeface="+mn-cs"/>
              </a:rPr>
              <a:t>(x, y) </a:t>
            </a: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saliency map</a:t>
            </a:r>
            <a:r>
              <a:rPr lang="zh-TW" altLang="en-US" sz="1200" kern="1200" dirty="0" smtClean="0">
                <a:solidFill>
                  <a:schemeClr val="tx1"/>
                </a:solidFill>
                <a:effectLst/>
                <a:latin typeface="+mn-lt"/>
                <a:ea typeface="+mn-ea"/>
                <a:cs typeface="+mn-cs"/>
              </a:rPr>
              <a:t>對</a:t>
            </a:r>
            <a:r>
              <a:rPr lang="en-US" altLang="zh-TW" sz="1200" kern="1200" dirty="0" smtClean="0">
                <a:solidFill>
                  <a:schemeClr val="tx1"/>
                </a:solidFill>
                <a:effectLst/>
                <a:latin typeface="+mn-lt"/>
                <a:ea typeface="+mn-ea"/>
                <a:cs typeface="+mn-cs"/>
              </a:rPr>
              <a:t>x' </a:t>
            </a:r>
            <a:r>
              <a:rPr lang="zh-TW" altLang="en-US" sz="1200" kern="1200" dirty="0" smtClean="0">
                <a:solidFill>
                  <a:schemeClr val="tx1"/>
                </a:solidFill>
                <a:effectLst/>
                <a:latin typeface="+mn-lt"/>
                <a:ea typeface="+mn-ea"/>
                <a:cs typeface="+mn-cs"/>
              </a:rPr>
              <a:t>做了一個加權，</a:t>
            </a:r>
            <a:r>
              <a:rPr lang="en-US" altLang="zh-TW" sz="1200" kern="1200" dirty="0" smtClean="0">
                <a:solidFill>
                  <a:schemeClr val="tx1"/>
                </a:solidFill>
                <a:effectLst/>
                <a:latin typeface="+mn-lt"/>
                <a:ea typeface="+mn-ea"/>
                <a:cs typeface="+mn-cs"/>
              </a:rPr>
              <a:t>S(x', y')k((x, y), (</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是其權重。</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是原圖座標，</a:t>
            </a:r>
            <a:r>
              <a:rPr lang="en-US" altLang="zh-TW" sz="1200" kern="1200" dirty="0" err="1" smtClean="0">
                <a:solidFill>
                  <a:schemeClr val="tx1"/>
                </a:solidFill>
                <a:effectLst/>
                <a:latin typeface="+mn-lt"/>
                <a:ea typeface="+mn-ea"/>
                <a:cs typeface="+mn-cs"/>
              </a:rPr>
              <a:t>x‘,y</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是降低解析度後的圖片座標，</a:t>
            </a:r>
            <a:r>
              <a:rPr lang="en-US" altLang="zh-TW" sz="1200" kern="1200" dirty="0" err="1" smtClean="0">
                <a:solidFill>
                  <a:schemeClr val="tx1"/>
                </a:solidFill>
                <a:effectLst/>
                <a:latin typeface="+mn-lt"/>
                <a:ea typeface="+mn-ea"/>
                <a:cs typeface="+mn-cs"/>
              </a:rPr>
              <a:t>u,v</a:t>
            </a:r>
            <a:r>
              <a:rPr lang="zh-TW" altLang="en-US" sz="1200" kern="1200" dirty="0" smtClean="0">
                <a:solidFill>
                  <a:schemeClr val="tx1"/>
                </a:solidFill>
                <a:effectLst/>
                <a:latin typeface="+mn-lt"/>
                <a:ea typeface="+mn-ea"/>
                <a:cs typeface="+mn-cs"/>
              </a:rPr>
              <a:t> 是輸出圖片的座標</a:t>
            </a:r>
            <a:r>
              <a:rPr lang="en-US" altLang="zh-TW" sz="1200" kern="1200" dirty="0" smtClean="0">
                <a:solidFill>
                  <a:schemeClr val="tx1"/>
                </a:solidFill>
                <a:effectLst/>
                <a:latin typeface="+mn-lt"/>
                <a:ea typeface="+mn-ea"/>
                <a:cs typeface="+mn-cs"/>
              </a:rPr>
              <a:t>)</a:t>
            </a: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得到該點對應的原圖坐標 </a:t>
            </a:r>
            <a:r>
              <a:rPr lang="en-US" altLang="zh-TW" sz="1200" kern="1200" dirty="0" smtClean="0">
                <a:solidFill>
                  <a:schemeClr val="tx1"/>
                </a:solidFill>
                <a:effectLst/>
                <a:latin typeface="+mn-lt"/>
                <a:ea typeface="+mn-ea"/>
                <a:cs typeface="+mn-cs"/>
              </a:rPr>
              <a:t>(u, v)</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此處的所有坐標</a:t>
            </a:r>
            <a:r>
              <a:rPr lang="en-US" altLang="zh-TW" sz="1200" kern="1200" dirty="0" smtClean="0">
                <a:solidFill>
                  <a:schemeClr val="tx1"/>
                </a:solidFill>
                <a:effectLst/>
                <a:latin typeface="+mn-lt"/>
                <a:ea typeface="+mn-ea"/>
                <a:cs typeface="+mn-cs"/>
              </a:rPr>
              <a:t>(x, y),</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(x’, y’)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(u, v) </a:t>
            </a:r>
            <a:r>
              <a:rPr lang="zh-TW" altLang="en-US" sz="1200" kern="1200" dirty="0" smtClean="0">
                <a:solidFill>
                  <a:schemeClr val="tx1"/>
                </a:solidFill>
                <a:effectLst/>
                <a:latin typeface="+mn-lt"/>
                <a:ea typeface="+mn-ea"/>
                <a:cs typeface="+mn-cs"/>
              </a:rPr>
              <a:t>都是被</a:t>
            </a:r>
            <a:r>
              <a:rPr lang="en-US" altLang="zh-TW" sz="1200" kern="1200" dirty="0" smtClean="0">
                <a:solidFill>
                  <a:schemeClr val="tx1"/>
                </a:solidFill>
                <a:effectLst/>
                <a:latin typeface="+mn-lt"/>
                <a:ea typeface="+mn-ea"/>
                <a:cs typeface="+mn-cs"/>
              </a:rPr>
              <a:t>normalize</a:t>
            </a:r>
            <a:r>
              <a:rPr lang="zh-TW" altLang="en-US" sz="1200" kern="1200" dirty="0" smtClean="0">
                <a:solidFill>
                  <a:schemeClr val="tx1"/>
                </a:solidFill>
                <a:effectLst/>
                <a:latin typeface="+mn-lt"/>
                <a:ea typeface="+mn-ea"/>
                <a:cs typeface="+mn-cs"/>
              </a:rPr>
              <a:t>的，因此都只是相對坐標。</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saliency map</a:t>
            </a:r>
            <a:r>
              <a:rPr lang="zh-TW" altLang="en-US" sz="1200" kern="1200" dirty="0" smtClean="0">
                <a:solidFill>
                  <a:schemeClr val="tx1"/>
                </a:solidFill>
                <a:effectLst/>
                <a:latin typeface="+mn-lt"/>
                <a:ea typeface="+mn-ea"/>
                <a:cs typeface="+mn-cs"/>
              </a:rPr>
              <a:t>上權值較大的</a:t>
            </a:r>
            <a:r>
              <a:rPr lang="en-US" altLang="zh-TW" sz="1200" kern="1200" dirty="0" smtClean="0">
                <a:solidFill>
                  <a:schemeClr val="tx1"/>
                </a:solidFill>
                <a:effectLst/>
                <a:latin typeface="+mn-lt"/>
                <a:ea typeface="+mn-ea"/>
                <a:cs typeface="+mn-cs"/>
              </a:rPr>
              <a:t>pixel</a:t>
            </a:r>
            <a:r>
              <a:rPr lang="zh-TW" altLang="en-US" sz="1200" kern="1200" dirty="0" smtClean="0">
                <a:solidFill>
                  <a:schemeClr val="tx1"/>
                </a:solidFill>
                <a:effectLst/>
                <a:latin typeface="+mn-lt"/>
                <a:ea typeface="+mn-ea"/>
                <a:cs typeface="+mn-cs"/>
              </a:rPr>
              <a:t>，其對周圍像素的影響就越大。</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也就是說 </a:t>
            </a:r>
            <a:r>
              <a:rPr lang="en-US" altLang="zh-TW" sz="1200" kern="1200" dirty="0" smtClean="0">
                <a:solidFill>
                  <a:schemeClr val="tx1"/>
                </a:solidFill>
                <a:effectLst/>
                <a:latin typeface="+mn-lt"/>
                <a:ea typeface="+mn-ea"/>
                <a:cs typeface="+mn-cs"/>
              </a:rPr>
              <a:t>saliency map </a:t>
            </a:r>
            <a:r>
              <a:rPr lang="zh-TW" altLang="en-US" sz="1200" kern="1200" dirty="0" smtClean="0">
                <a:solidFill>
                  <a:schemeClr val="tx1"/>
                </a:solidFill>
                <a:effectLst/>
                <a:latin typeface="+mn-lt"/>
                <a:ea typeface="+mn-ea"/>
                <a:cs typeface="+mn-cs"/>
              </a:rPr>
              <a:t>上權值較大的點</a:t>
            </a:r>
            <a:r>
              <a:rPr lang="en-US" altLang="zh-TW" sz="1200" kern="1200" dirty="0" smtClean="0">
                <a:solidFill>
                  <a:schemeClr val="tx1"/>
                </a:solidFill>
                <a:effectLst/>
                <a:latin typeface="+mn-lt"/>
                <a:ea typeface="+mn-ea"/>
                <a:cs typeface="+mn-cs"/>
              </a:rPr>
              <a:t>a</a:t>
            </a:r>
            <a:r>
              <a:rPr lang="zh-TW" altLang="en-US" sz="1200" kern="1200" dirty="0" smtClean="0">
                <a:solidFill>
                  <a:schemeClr val="tx1"/>
                </a:solidFill>
                <a:effectLst/>
                <a:latin typeface="+mn-lt"/>
                <a:ea typeface="+mn-ea"/>
                <a:cs typeface="+mn-cs"/>
              </a:rPr>
              <a:t>會讓周圍點</a:t>
            </a:r>
            <a:r>
              <a:rPr lang="en-US" altLang="zh-TW" sz="1200" kern="1200" dirty="0" smtClean="0">
                <a:solidFill>
                  <a:schemeClr val="tx1"/>
                </a:solidFill>
                <a:effectLst/>
                <a:latin typeface="+mn-lt"/>
                <a:ea typeface="+mn-ea"/>
                <a:cs typeface="+mn-cs"/>
              </a:rPr>
              <a:t>b</a:t>
            </a:r>
            <a:r>
              <a:rPr lang="zh-TW" altLang="en-US" sz="1200" kern="1200" dirty="0" smtClean="0">
                <a:solidFill>
                  <a:schemeClr val="tx1"/>
                </a:solidFill>
                <a:effectLst/>
                <a:latin typeface="+mn-lt"/>
                <a:ea typeface="+mn-ea"/>
                <a:cs typeface="+mn-cs"/>
              </a:rPr>
              <a:t>依據點</a:t>
            </a:r>
            <a:r>
              <a:rPr lang="en-US" altLang="zh-TW" sz="1200" kern="1200" dirty="0" smtClean="0">
                <a:solidFill>
                  <a:schemeClr val="tx1"/>
                </a:solidFill>
                <a:effectLst/>
                <a:latin typeface="+mn-lt"/>
                <a:ea typeface="+mn-ea"/>
                <a:cs typeface="+mn-cs"/>
              </a:rPr>
              <a:t>a</a:t>
            </a:r>
            <a:r>
              <a:rPr lang="zh-TW" altLang="en-US" sz="1200" kern="1200" dirty="0" smtClean="0">
                <a:solidFill>
                  <a:schemeClr val="tx1"/>
                </a:solidFill>
                <a:effectLst/>
                <a:latin typeface="+mn-lt"/>
                <a:ea typeface="+mn-ea"/>
                <a:cs typeface="+mn-cs"/>
              </a:rPr>
              <a:t>進行採樣，而非均勻採樣時</a:t>
            </a:r>
            <a:r>
              <a:rPr lang="en-US" altLang="zh-TW" sz="1200" kern="1200" dirty="0" smtClean="0">
                <a:solidFill>
                  <a:schemeClr val="tx1"/>
                </a:solidFill>
                <a:effectLst/>
                <a:latin typeface="+mn-lt"/>
                <a:ea typeface="+mn-ea"/>
                <a:cs typeface="+mn-cs"/>
              </a:rPr>
              <a:t>b</a:t>
            </a:r>
            <a:r>
              <a:rPr lang="zh-TW" altLang="en-US" sz="1200" kern="1200" dirty="0" smtClean="0">
                <a:solidFill>
                  <a:schemeClr val="tx1"/>
                </a:solidFill>
                <a:effectLst/>
                <a:latin typeface="+mn-lt"/>
                <a:ea typeface="+mn-ea"/>
                <a:cs typeface="+mn-cs"/>
              </a:rPr>
              <a:t>點對應的原圖區域。</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13</a:t>
            </a:fld>
            <a:endParaRPr lang="zh-TW" altLang="en-US"/>
          </a:p>
        </p:txBody>
      </p:sp>
    </p:spTree>
    <p:extLst>
      <p:ext uri="{BB962C8B-B14F-4D97-AF65-F5344CB8AC3E}">
        <p14:creationId xmlns:p14="http://schemas.microsoft.com/office/powerpoint/2010/main" val="308481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這個公式對於函數</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zh-TW" sz="1200" kern="1200" dirty="0" smtClean="0">
                <a:solidFill>
                  <a:schemeClr val="tx1"/>
                </a:solidFill>
                <a:effectLst/>
                <a:latin typeface="+mn-lt"/>
                <a:ea typeface="+mn-ea"/>
                <a:cs typeface="+mn-cs"/>
              </a:rPr>
              <a:t>具有一些不錯的屬性 </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en-US" altLang="zh-TW" dirty="0" smtClean="0"/>
          </a:p>
          <a:p>
            <a:r>
              <a:rPr lang="zh-TW" altLang="en-US" sz="1200" kern="1200" dirty="0" smtClean="0">
                <a:solidFill>
                  <a:schemeClr val="tx1"/>
                </a:solidFill>
                <a:effectLst/>
                <a:latin typeface="+mn-lt"/>
                <a:ea typeface="+mn-ea"/>
                <a:cs typeface="+mn-cs"/>
              </a:rPr>
              <a:t>針對</a:t>
            </a:r>
            <a:r>
              <a:rPr lang="zh-TW" altLang="zh-TW" sz="1200" kern="1200" dirty="0" smtClean="0">
                <a:solidFill>
                  <a:schemeClr val="tx1"/>
                </a:solidFill>
                <a:effectLst/>
                <a:latin typeface="+mn-lt"/>
                <a:ea typeface="+mn-ea"/>
                <a:cs typeface="+mn-cs"/>
              </a:rPr>
              <a:t>採樣區域：</a:t>
            </a:r>
          </a:p>
          <a:p>
            <a:r>
              <a:rPr lang="en-US" altLang="zh-TW" sz="1200" kern="1200" dirty="0" smtClean="0">
                <a:solidFill>
                  <a:schemeClr val="tx1"/>
                </a:solidFill>
                <a:effectLst/>
                <a:latin typeface="+mn-lt"/>
                <a:ea typeface="+mn-ea"/>
                <a:cs typeface="+mn-cs"/>
              </a:rPr>
              <a:t>saliency</a:t>
            </a:r>
            <a:r>
              <a:rPr lang="zh-TW" altLang="zh-TW" sz="1200" kern="1200" dirty="0" smtClean="0">
                <a:solidFill>
                  <a:schemeClr val="tx1"/>
                </a:solidFill>
                <a:effectLst/>
                <a:latin typeface="+mn-lt"/>
                <a:ea typeface="+mn-ea"/>
                <a:cs typeface="+mn-cs"/>
              </a:rPr>
              <a:t>較高的區域將被更密集地採樣，因為高權重的像素將吸引其他像素，讓該區域範圍變得更大。</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在</a:t>
            </a:r>
            <a:r>
              <a:rPr lang="zh-TW" altLang="zh-TW" sz="1200" kern="1200" dirty="0" smtClean="0">
                <a:solidFill>
                  <a:schemeClr val="tx1"/>
                </a:solidFill>
                <a:effectLst/>
                <a:latin typeface="+mn-lt"/>
                <a:ea typeface="+mn-ea"/>
                <a:cs typeface="+mn-cs"/>
              </a:rPr>
              <a:t>卷積形式</a:t>
            </a:r>
            <a:r>
              <a:rPr lang="zh-TW" altLang="en-US" sz="1200" kern="1200" dirty="0" smtClean="0">
                <a:solidFill>
                  <a:schemeClr val="tx1"/>
                </a:solidFill>
                <a:effectLst/>
                <a:latin typeface="+mn-lt"/>
                <a:ea typeface="+mn-ea"/>
                <a:cs typeface="+mn-cs"/>
              </a:rPr>
              <a:t>的方面</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這種公式使我們能夠通過簡單的捲積來計算</a:t>
            </a:r>
            <a:r>
              <a:rPr lang="en-US" altLang="zh-TW" sz="1200" kern="1200" dirty="0" smtClean="0">
                <a:solidFill>
                  <a:schemeClr val="tx1"/>
                </a:solidFill>
                <a:effectLst/>
                <a:latin typeface="+mn-lt"/>
                <a:ea typeface="+mn-ea"/>
                <a:cs typeface="+mn-cs"/>
              </a:rPr>
              <a:t>u</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v</a:t>
            </a:r>
            <a:r>
              <a:rPr lang="zh-TW" altLang="zh-TW" sz="1200" kern="1200" dirty="0" smtClean="0">
                <a:solidFill>
                  <a:schemeClr val="tx1"/>
                </a:solidFill>
                <a:effectLst/>
                <a:latin typeface="+mn-lt"/>
                <a:ea typeface="+mn-ea"/>
                <a:cs typeface="+mn-cs"/>
              </a:rPr>
              <a:t>，這對於整個系統的效率至關重要。 該層可以輕鬆添加到標準</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中，並保留通過反向傳播進行訓練所需的差異性。</a:t>
            </a:r>
          </a:p>
          <a:p>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14</a:t>
            </a:fld>
            <a:endParaRPr lang="zh-TW" altLang="en-US"/>
          </a:p>
        </p:txBody>
      </p:sp>
    </p:spTree>
    <p:extLst>
      <p:ext uri="{BB962C8B-B14F-4D97-AF65-F5344CB8AC3E}">
        <p14:creationId xmlns:p14="http://schemas.microsoft.com/office/powerpoint/2010/main" val="64809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training</a:t>
            </a:r>
            <a:r>
              <a:rPr lang="zh-TW" altLang="zh-TW" sz="1200" kern="1200" dirty="0" smtClean="0">
                <a:solidFill>
                  <a:schemeClr val="tx1"/>
                </a:solidFill>
                <a:effectLst/>
                <a:latin typeface="+mn-lt"/>
                <a:ea typeface="+mn-ea"/>
                <a:cs typeface="+mn-cs"/>
              </a:rPr>
              <a:t>包括四個步驟：</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pPr marL="228600" lvl="0" indent="-228600">
              <a:buFont typeface="+mj-lt"/>
              <a:buAutoNum type="arabicPeriod"/>
            </a:pPr>
            <a:r>
              <a:rPr lang="zh-TW" altLang="zh-TW" sz="1200" kern="1200" dirty="0" smtClean="0">
                <a:solidFill>
                  <a:schemeClr val="tx1"/>
                </a:solidFill>
                <a:effectLst/>
                <a:latin typeface="+mn-lt"/>
                <a:ea typeface="+mn-ea"/>
                <a:cs typeface="+mn-cs"/>
              </a:rPr>
              <a:t>我們獲得圖像</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的低分辨率版本</a:t>
            </a:r>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a:t>
            </a:r>
          </a:p>
          <a:p>
            <a:pPr marL="228600" indent="-228600">
              <a:buFont typeface="+mj-lt"/>
              <a:buAutoNum type="arabicPeriod"/>
            </a:pPr>
            <a:endParaRPr lang="zh-TW" altLang="zh-TW" sz="1200" kern="1200" dirty="0" smtClean="0">
              <a:solidFill>
                <a:schemeClr val="tx1"/>
              </a:solidFill>
              <a:effectLst/>
              <a:latin typeface="+mn-lt"/>
              <a:ea typeface="+mn-ea"/>
              <a:cs typeface="+mn-cs"/>
            </a:endParaRPr>
          </a:p>
          <a:p>
            <a:pPr marL="228600" lvl="0" indent="-228600">
              <a:buFont typeface="+mj-lt"/>
              <a:buAutoNum type="arabicPeriod"/>
            </a:pPr>
            <a:r>
              <a:rPr lang="zh-TW" altLang="zh-TW" sz="1200" kern="1200" dirty="0" smtClean="0">
                <a:solidFill>
                  <a:schemeClr val="tx1"/>
                </a:solidFill>
                <a:effectLst/>
                <a:latin typeface="+mn-lt"/>
                <a:ea typeface="+mn-ea"/>
                <a:cs typeface="+mn-cs"/>
              </a:rPr>
              <a:t>顯著性網絡</a:t>
            </a:r>
            <a:r>
              <a:rPr lang="en-US" altLang="zh-TW" sz="1200" kern="1200" dirty="0" err="1" smtClean="0">
                <a:solidFill>
                  <a:schemeClr val="tx1"/>
                </a:solidFill>
                <a:effectLst/>
                <a:latin typeface="+mn-lt"/>
                <a:ea typeface="+mn-ea"/>
                <a:cs typeface="+mn-cs"/>
              </a:rPr>
              <a:t>fs</a:t>
            </a:r>
            <a:r>
              <a:rPr lang="zh-TW" altLang="zh-TW" sz="1200" kern="1200" dirty="0" smtClean="0">
                <a:solidFill>
                  <a:schemeClr val="tx1"/>
                </a:solidFill>
                <a:effectLst/>
                <a:latin typeface="+mn-lt"/>
                <a:ea typeface="+mn-ea"/>
                <a:cs typeface="+mn-cs"/>
              </a:rPr>
              <a:t>使用此圖像來計算顯著性圖</a:t>
            </a:r>
            <a:r>
              <a:rPr lang="en-US" altLang="zh-TW" sz="1200" kern="1200" dirty="0" smtClean="0">
                <a:solidFill>
                  <a:schemeClr val="tx1"/>
                </a:solidFill>
                <a:effectLst/>
                <a:latin typeface="+mn-lt"/>
                <a:ea typeface="+mn-ea"/>
                <a:cs typeface="+mn-cs"/>
              </a:rPr>
              <a:t>S = </a:t>
            </a:r>
            <a:r>
              <a:rPr lang="en-US" altLang="zh-TW" sz="1200" kern="1200" dirty="0" err="1" smtClean="0">
                <a:solidFill>
                  <a:schemeClr val="tx1"/>
                </a:solidFill>
                <a:effectLst/>
                <a:latin typeface="+mn-lt"/>
                <a:ea typeface="+mn-ea"/>
                <a:cs typeface="+mn-cs"/>
              </a:rPr>
              <a:t>fs</a:t>
            </a:r>
            <a:r>
              <a:rPr lang="zh-TW"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），其中圖像的與任務相關的區域被分配了更高的權重。</a:t>
            </a:r>
          </a:p>
          <a:p>
            <a:pPr marL="228600" indent="-228600">
              <a:buFont typeface="+mj-lt"/>
              <a:buAutoNum type="arabicPeriod"/>
            </a:pPr>
            <a:endParaRPr lang="zh-TW" altLang="zh-TW" sz="1200" kern="1200" dirty="0" smtClean="0">
              <a:solidFill>
                <a:schemeClr val="tx1"/>
              </a:solidFill>
              <a:effectLst/>
              <a:latin typeface="+mn-lt"/>
              <a:ea typeface="+mn-ea"/>
              <a:cs typeface="+mn-cs"/>
            </a:endParaRPr>
          </a:p>
          <a:p>
            <a:pPr marL="228600" lvl="0" indent="-228600">
              <a:buFont typeface="+mj-lt"/>
              <a:buAutoNum type="arabicPeriod"/>
            </a:pPr>
            <a:r>
              <a:rPr lang="zh-TW" altLang="zh-TW" sz="1200" kern="1200" dirty="0" smtClean="0">
                <a:solidFill>
                  <a:schemeClr val="tx1"/>
                </a:solidFill>
                <a:effectLst/>
                <a:latin typeface="+mn-lt"/>
                <a:ea typeface="+mn-ea"/>
                <a:cs typeface="+mn-cs"/>
              </a:rPr>
              <a:t>我們使用確定性網格採樣器</a:t>
            </a:r>
            <a:r>
              <a:rPr lang="en-US" altLang="zh-TW" sz="1200" kern="1200" dirty="0" smtClean="0">
                <a:solidFill>
                  <a:schemeClr val="tx1"/>
                </a:solidFill>
                <a:effectLst/>
                <a:latin typeface="+mn-lt"/>
                <a:ea typeface="+mn-ea"/>
                <a:cs typeface="+mn-cs"/>
              </a:rPr>
              <a:t>g</a:t>
            </a:r>
            <a:r>
              <a:rPr lang="zh-TW" altLang="zh-TW" sz="1200" kern="1200" dirty="0" smtClean="0">
                <a:solidFill>
                  <a:schemeClr val="tx1"/>
                </a:solidFill>
                <a:effectLst/>
                <a:latin typeface="+mn-lt"/>
                <a:ea typeface="+mn-ea"/>
                <a:cs typeface="+mn-cs"/>
              </a:rPr>
              <a:t>根據顯著性圖對高分辨率圖像</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進行採樣，從而獲得與</a:t>
            </a:r>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具有相同分辨率的重採樣圖像</a:t>
            </a:r>
            <a:r>
              <a:rPr lang="en-US" altLang="zh-TW" sz="1200" kern="1200" dirty="0" smtClean="0">
                <a:solidFill>
                  <a:schemeClr val="tx1"/>
                </a:solidFill>
                <a:effectLst/>
                <a:latin typeface="+mn-lt"/>
                <a:ea typeface="+mn-ea"/>
                <a:cs typeface="+mn-cs"/>
              </a:rPr>
              <a:t>J = g</a:t>
            </a:r>
            <a:r>
              <a:rPr lang="zh-TW"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S</a:t>
            </a:r>
            <a:r>
              <a:rPr lang="zh-TW" altLang="zh-TW" sz="1200" kern="1200" dirty="0" smtClean="0">
                <a:solidFill>
                  <a:schemeClr val="tx1"/>
                </a:solidFill>
                <a:effectLst/>
                <a:latin typeface="+mn-lt"/>
                <a:ea typeface="+mn-ea"/>
                <a:cs typeface="+mn-cs"/>
              </a:rPr>
              <a:t>）。</a:t>
            </a:r>
          </a:p>
          <a:p>
            <a:pPr marL="228600" indent="-228600">
              <a:buFont typeface="+mj-lt"/>
              <a:buAutoNum type="arabicPeriod"/>
            </a:pPr>
            <a:endParaRPr lang="zh-TW" altLang="zh-TW" sz="1200" kern="1200" dirty="0" smtClean="0">
              <a:solidFill>
                <a:schemeClr val="tx1"/>
              </a:solidFill>
              <a:effectLst/>
              <a:latin typeface="+mn-lt"/>
              <a:ea typeface="+mn-ea"/>
              <a:cs typeface="+mn-cs"/>
            </a:endParaRPr>
          </a:p>
          <a:p>
            <a:pPr marL="228600" lvl="0" indent="-228600">
              <a:buFont typeface="+mj-lt"/>
              <a:buAutoNum type="arabicPeriod"/>
            </a:pPr>
            <a:r>
              <a:rPr lang="zh-TW" altLang="zh-TW" sz="1200" kern="1200" dirty="0" smtClean="0">
                <a:solidFill>
                  <a:schemeClr val="tx1"/>
                </a:solidFill>
                <a:effectLst/>
                <a:latin typeface="+mn-lt"/>
                <a:ea typeface="+mn-ea"/>
                <a:cs typeface="+mn-cs"/>
              </a:rPr>
              <a:t>原始任務網絡</a:t>
            </a:r>
            <a:r>
              <a:rPr lang="en-US" altLang="zh-TW" sz="1200" kern="1200" dirty="0" err="1" smtClean="0">
                <a:solidFill>
                  <a:schemeClr val="tx1"/>
                </a:solidFill>
                <a:effectLst/>
                <a:latin typeface="+mn-lt"/>
                <a:ea typeface="+mn-ea"/>
                <a:cs typeface="+mn-cs"/>
              </a:rPr>
              <a:t>ft</a:t>
            </a:r>
            <a:r>
              <a:rPr lang="zh-TW" altLang="zh-TW" sz="1200" kern="1200" dirty="0" smtClean="0">
                <a:solidFill>
                  <a:schemeClr val="tx1"/>
                </a:solidFill>
                <a:effectLst/>
                <a:latin typeface="+mn-lt"/>
                <a:ea typeface="+mn-ea"/>
                <a:cs typeface="+mn-cs"/>
              </a:rPr>
              <a:t>用於計算我們的最終輸出</a:t>
            </a:r>
            <a:r>
              <a:rPr lang="en-US" altLang="zh-TW" sz="1200" kern="1200" dirty="0" smtClean="0">
                <a:solidFill>
                  <a:schemeClr val="tx1"/>
                </a:solidFill>
                <a:effectLst/>
                <a:latin typeface="+mn-lt"/>
                <a:ea typeface="+mn-ea"/>
                <a:cs typeface="+mn-cs"/>
              </a:rPr>
              <a:t>y = f</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J</a:t>
            </a:r>
            <a:r>
              <a:rPr lang="zh-TW" altLang="zh-TW" sz="1200"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15</a:t>
            </a:fld>
            <a:endParaRPr lang="zh-TW" altLang="en-US"/>
          </a:p>
        </p:txBody>
      </p:sp>
    </p:spTree>
    <p:extLst>
      <p:ext uri="{BB962C8B-B14F-4D97-AF65-F5344CB8AC3E}">
        <p14:creationId xmlns:p14="http://schemas.microsoft.com/office/powerpoint/2010/main" val="311368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與其他修改空間採樣的方法（例如空間變壓器網絡或可變形卷積網絡）相比，該方法被證明更易於訓練。 這些方法由於無法找到適合其採樣策略的參數，</a:t>
            </a:r>
            <a:r>
              <a:rPr lang="zh-TW" altLang="zh-TW" sz="1200" kern="1200" dirty="0" smtClean="0">
                <a:solidFill>
                  <a:schemeClr val="tx1"/>
                </a:solidFill>
                <a:effectLst/>
                <a:latin typeface="+mn-lt"/>
                <a:ea typeface="+mn-ea"/>
                <a:cs typeface="+mn-cs"/>
              </a:rPr>
              <a:t>因此</a:t>
            </a:r>
            <a:r>
              <a:rPr lang="zh-TW" altLang="en-US" sz="1200" kern="1200" dirty="0" smtClean="0">
                <a:solidFill>
                  <a:schemeClr val="tx1"/>
                </a:solidFill>
                <a:effectLst/>
                <a:latin typeface="+mn-lt"/>
                <a:ea typeface="+mn-ea"/>
                <a:cs typeface="+mn-cs"/>
              </a:rPr>
              <a:t>他們的</a:t>
            </a:r>
            <a:r>
              <a:rPr lang="zh-TW" altLang="zh-TW" sz="1200" kern="1200" dirty="0" smtClean="0">
                <a:solidFill>
                  <a:schemeClr val="tx1"/>
                </a:solidFill>
                <a:effectLst/>
                <a:latin typeface="+mn-lt"/>
                <a:ea typeface="+mn-ea"/>
                <a:cs typeface="+mn-cs"/>
              </a:rPr>
              <a:t>性能</a:t>
            </a:r>
            <a:r>
              <a:rPr lang="zh-TW" altLang="en-US" sz="1200" kern="1200" dirty="0" smtClean="0">
                <a:solidFill>
                  <a:schemeClr val="tx1"/>
                </a:solidFill>
                <a:effectLst/>
                <a:latin typeface="+mn-lt"/>
                <a:ea typeface="+mn-ea"/>
                <a:cs typeface="+mn-cs"/>
              </a:rPr>
              <a:t>就沒有特別突出</a:t>
            </a:r>
            <a:r>
              <a:rPr lang="zh-TW"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作者也提到這個</a:t>
            </a:r>
            <a:r>
              <a:rPr lang="en-US" altLang="zh-TW" sz="1200" kern="1200" dirty="0" smtClean="0">
                <a:solidFill>
                  <a:schemeClr val="tx1"/>
                </a:solidFill>
                <a:effectLst/>
                <a:latin typeface="+mn-lt"/>
                <a:ea typeface="+mn-ea"/>
                <a:cs typeface="+mn-cs"/>
              </a:rPr>
              <a:t>layer</a:t>
            </a:r>
            <a:r>
              <a:rPr lang="zh-TW" altLang="zh-TW" sz="1200" kern="1200" dirty="0" smtClean="0">
                <a:solidFill>
                  <a:schemeClr val="tx1"/>
                </a:solidFill>
                <a:effectLst/>
                <a:latin typeface="+mn-lt"/>
                <a:ea typeface="+mn-ea"/>
                <a:cs typeface="+mn-cs"/>
              </a:rPr>
              <a:t>以</a:t>
            </a:r>
            <a:r>
              <a:rPr lang="en-US" altLang="zh-TW" sz="1200" kern="1200" dirty="0" smtClean="0">
                <a:solidFill>
                  <a:schemeClr val="tx1"/>
                </a:solidFill>
                <a:effectLst/>
                <a:latin typeface="+mn-lt"/>
                <a:ea typeface="+mn-ea"/>
                <a:cs typeface="+mn-cs"/>
              </a:rPr>
              <a:t>saliency-based</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non-uniform</a:t>
            </a:r>
            <a:r>
              <a:rPr lang="zh-TW" altLang="zh-TW" sz="1200" kern="1200" dirty="0" smtClean="0">
                <a:solidFill>
                  <a:schemeClr val="tx1"/>
                </a:solidFill>
                <a:effectLst/>
                <a:latin typeface="+mn-lt"/>
                <a:ea typeface="+mn-ea"/>
                <a:cs typeface="+mn-cs"/>
              </a:rPr>
              <a:t>放大方式還可以實現在空間域</a:t>
            </a:r>
            <a:r>
              <a:rPr lang="zh-TW" altLang="zh-TW" sz="1200" kern="1200" dirty="0" smtClean="0">
                <a:solidFill>
                  <a:schemeClr val="tx1"/>
                </a:solidFill>
                <a:effectLst/>
                <a:latin typeface="+mn-lt"/>
                <a:ea typeface="+mn-ea"/>
                <a:cs typeface="+mn-cs"/>
              </a:rPr>
              <a:t>上</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縮放。</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以</a:t>
            </a:r>
            <a:r>
              <a:rPr lang="zh-TW" altLang="zh-TW" sz="1200" kern="1200" dirty="0" smtClean="0">
                <a:solidFill>
                  <a:schemeClr val="tx1"/>
                </a:solidFill>
                <a:effectLst/>
                <a:latin typeface="+mn-lt"/>
                <a:ea typeface="+mn-ea"/>
                <a:cs typeface="+mn-cs"/>
              </a:rPr>
              <a:t>端到端結合到網路之中後，在採樣的性能上要比均勻放大的目標區域的方式還要優秀。</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19</a:t>
            </a:fld>
            <a:endParaRPr lang="zh-TW" altLang="en-US"/>
          </a:p>
        </p:txBody>
      </p:sp>
    </p:spTree>
    <p:extLst>
      <p:ext uri="{BB962C8B-B14F-4D97-AF65-F5344CB8AC3E}">
        <p14:creationId xmlns:p14="http://schemas.microsoft.com/office/powerpoint/2010/main" val="15283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atinLnBrk="0">
              <a:lnSpc>
                <a:spcPct val="200000"/>
              </a:lnSpc>
            </a:pPr>
            <a:r>
              <a:rPr lang="en-US" altLang="zh-TW" dirty="0" smtClean="0">
                <a:solidFill>
                  <a:schemeClr val="tx1">
                    <a:lumMod val="50000"/>
                    <a:lumOff val="50000"/>
                  </a:schemeClr>
                </a:solidFill>
                <a:latin typeface="Bahnschrift" panose="020B0502040204020203" pitchFamily="34" charset="0"/>
              </a:rPr>
              <a:t>Limitation :</a:t>
            </a:r>
          </a:p>
          <a:p>
            <a:r>
              <a:rPr lang="en-US" altLang="zh-TW" dirty="0" smtClean="0">
                <a:solidFill>
                  <a:schemeClr val="tx1">
                    <a:lumMod val="50000"/>
                    <a:lumOff val="50000"/>
                  </a:schemeClr>
                </a:solidFill>
                <a:latin typeface="Bahnschrift" panose="020B0502040204020203" pitchFamily="34" charset="0"/>
              </a:rPr>
              <a:t> </a:t>
            </a:r>
            <a:endParaRPr lang="en-US" altLang="zh-TW" dirty="0" smtClean="0"/>
          </a:p>
          <a:p>
            <a:pPr marL="228600" indent="-228600">
              <a:lnSpc>
                <a:spcPct val="150000"/>
              </a:lnSpc>
              <a:buFont typeface="+mj-lt"/>
              <a:buAutoNum type="arabicPeriod"/>
            </a:pP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該方法歸根結底是一種採樣方法，主要針對輸入解析度較高的圖像。如果輸入圖像解析度本來就不高，那這種方法雖然仍然可以使用，但其必要性就沒有了。</a:t>
            </a:r>
            <a:endPar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marL="228600" indent="-228600">
              <a:lnSpc>
                <a:spcPct val="150000"/>
              </a:lnSpc>
              <a:buFont typeface="+mj-lt"/>
              <a:buAutoNum type="arabicPeriod"/>
            </a:pPr>
            <a:endParaRPr lang="en-US" altLang="zh-TW" sz="500"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marL="228600" indent="-228600">
              <a:lnSpc>
                <a:spcPct val="150000"/>
              </a:lnSpc>
              <a:buFont typeface="+mj-lt"/>
              <a:buAutoNum type="arabicPeriod"/>
            </a:pP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該方法適用於允許圖像有形變的情況。如本文實驗</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的 </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Gaze Tracking</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，其主要關注眼睛看哪裡，看多久，而不關心眼睛的形狀、人臉的形狀等。而對於細部分類問題，本文提到，“用以判別兩個類別的信息通常隱藏在圖像的很小一部分，因此在低解析度下可能是無法解決的。</a:t>
            </a:r>
            <a:endParaRPr lang="en-US" altLang="zh-TW" dirty="0">
              <a:solidFill>
                <a:schemeClr val="tx1">
                  <a:lumMod val="50000"/>
                  <a:lumOff val="50000"/>
                </a:schemeClr>
              </a:solidFill>
              <a:latin typeface="Bahnschrift" panose="020B0502040204020203" pitchFamily="34" charset="0"/>
            </a:endParaRP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20</a:t>
            </a:fld>
            <a:endParaRPr lang="zh-TW" altLang="en-US"/>
          </a:p>
        </p:txBody>
      </p:sp>
    </p:spTree>
    <p:extLst>
      <p:ext uri="{BB962C8B-B14F-4D97-AF65-F5344CB8AC3E}">
        <p14:creationId xmlns:p14="http://schemas.microsoft.com/office/powerpoint/2010/main" val="362304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在本文中，作者介紹了一個全新的</a:t>
            </a:r>
            <a:r>
              <a:rPr lang="en-US" altLang="zh-TW" sz="1200" kern="1200" dirty="0" smtClean="0">
                <a:solidFill>
                  <a:schemeClr val="tx1"/>
                </a:solidFill>
                <a:effectLst/>
                <a:latin typeface="+mn-lt"/>
                <a:ea typeface="+mn-ea"/>
                <a:cs typeface="+mn-cs"/>
              </a:rPr>
              <a:t>layer</a:t>
            </a:r>
            <a:r>
              <a:rPr lang="zh-TW" altLang="zh-TW" sz="1200" kern="1200" dirty="0" smtClean="0">
                <a:solidFill>
                  <a:schemeClr val="tx1"/>
                </a:solidFill>
                <a:effectLst/>
                <a:latin typeface="+mn-lt"/>
                <a:ea typeface="+mn-ea"/>
                <a:cs typeface="+mn-cs"/>
              </a:rPr>
              <a:t>，可以適應各種圖像採樣策略以提高任務性能，同時保留圖像處理任務的內存空間分配和計算效率。</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該方法可以輕鬆結合到現有模型中，並且可以端到端的方式進行有效的訓練。 </a:t>
            </a:r>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不受限於重要區域</a:t>
            </a:r>
            <a:r>
              <a:rPr lang="en-US" altLang="zh-TW" sz="1200" kern="1200" dirty="0" smtClean="0">
                <a:solidFill>
                  <a:schemeClr val="tx1"/>
                </a:solidFill>
                <a:effectLst/>
                <a:latin typeface="+mn-lt"/>
                <a:ea typeface="+mn-ea"/>
                <a:cs typeface="+mn-cs"/>
              </a:rPr>
              <a:t>predefine</a:t>
            </a:r>
            <a:r>
              <a:rPr lang="zh-TW" altLang="zh-TW" sz="1200" kern="1200" dirty="0" smtClean="0">
                <a:solidFill>
                  <a:schemeClr val="tx1"/>
                </a:solidFill>
                <a:effectLst/>
                <a:latin typeface="+mn-lt"/>
                <a:ea typeface="+mn-ea"/>
                <a:cs typeface="+mn-cs"/>
              </a:rPr>
              <a:t>的定義數量或大小，它可以在整個圖像區域進行重新分配採樣密度。</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21</a:t>
            </a:fld>
            <a:endParaRPr lang="zh-TW" altLang="en-US"/>
          </a:p>
        </p:txBody>
      </p:sp>
    </p:spTree>
    <p:extLst>
      <p:ext uri="{BB962C8B-B14F-4D97-AF65-F5344CB8AC3E}">
        <p14:creationId xmlns:p14="http://schemas.microsoft.com/office/powerpoint/2010/main" val="44526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在這篇論文中，他們介紹了一個</a:t>
            </a:r>
            <a:r>
              <a:rPr lang="en-US" altLang="zh-TW" sz="1200" kern="1200" dirty="0" smtClean="0">
                <a:solidFill>
                  <a:schemeClr val="tx1"/>
                </a:solidFill>
                <a:effectLst/>
                <a:latin typeface="+mn-lt"/>
                <a:ea typeface="+mn-ea"/>
                <a:cs typeface="+mn-cs"/>
              </a:rPr>
              <a:t>saliency-based</a:t>
            </a:r>
            <a:r>
              <a:rPr lang="zh-TW" altLang="zh-TW" sz="1200" kern="1200" dirty="0" smtClean="0">
                <a:solidFill>
                  <a:schemeClr val="tx1"/>
                </a:solidFill>
                <a:effectLst/>
                <a:latin typeface="+mn-lt"/>
                <a:ea typeface="+mn-ea"/>
                <a:cs typeface="+mn-cs"/>
              </a:rPr>
              <a:t>的採樣層：</a:t>
            </a:r>
          </a:p>
          <a:p>
            <a:r>
              <a:rPr lang="zh-TW" altLang="zh-TW" sz="1200" kern="1200" dirty="0" smtClean="0">
                <a:solidFill>
                  <a:schemeClr val="tx1"/>
                </a:solidFill>
                <a:effectLst/>
                <a:latin typeface="+mn-lt"/>
                <a:ea typeface="+mn-ea"/>
                <a:cs typeface="+mn-cs"/>
              </a:rPr>
              <a:t>他是一個</a:t>
            </a:r>
            <a:r>
              <a:rPr lang="en-US" altLang="zh-TW" sz="1200" kern="1200" dirty="0" smtClean="0">
                <a:solidFill>
                  <a:schemeClr val="tx1"/>
                </a:solidFill>
                <a:effectLst/>
                <a:latin typeface="+mn-lt"/>
                <a:ea typeface="+mn-ea"/>
                <a:cs typeface="+mn-cs"/>
              </a:rPr>
              <a:t>plug-in module</a:t>
            </a:r>
            <a:r>
              <a:rPr lang="zh-TW" altLang="zh-TW" sz="1200" kern="1200" dirty="0" smtClean="0">
                <a:solidFill>
                  <a:schemeClr val="tx1"/>
                </a:solidFill>
                <a:effectLst/>
                <a:latin typeface="+mn-lt"/>
                <a:ea typeface="+mn-ea"/>
                <a:cs typeface="+mn-cs"/>
              </a:rPr>
              <a:t>，可以附加到任何有輸入尺寸限制的網絡之前，並可以根據不同的</a:t>
            </a:r>
            <a:r>
              <a:rPr lang="zh-TW" altLang="zh-TW" sz="1200" kern="1200" dirty="0" smtClean="0">
                <a:solidFill>
                  <a:schemeClr val="tx1"/>
                </a:solidFill>
                <a:effectLst/>
                <a:latin typeface="+mn-lt"/>
                <a:ea typeface="+mn-ea"/>
                <a:cs typeface="+mn-cs"/>
              </a:rPr>
              <a:t>任務</a:t>
            </a:r>
            <a:r>
              <a:rPr lang="zh-TW" altLang="en-US" sz="1200" kern="1200" dirty="0" smtClean="0">
                <a:solidFill>
                  <a:schemeClr val="tx1"/>
                </a:solidFill>
                <a:effectLst/>
                <a:latin typeface="+mn-lt"/>
                <a:ea typeface="+mn-ea"/>
                <a:cs typeface="+mn-cs"/>
              </a:rPr>
              <a:t>需求</a:t>
            </a:r>
            <a:r>
              <a:rPr lang="zh-TW" altLang="zh-TW" sz="1200" kern="1200" dirty="0" smtClean="0">
                <a:solidFill>
                  <a:schemeClr val="tx1"/>
                </a:solidFill>
                <a:effectLst/>
                <a:latin typeface="+mn-lt"/>
                <a:ea typeface="+mn-ea"/>
                <a:cs typeface="+mn-cs"/>
              </a:rPr>
              <a:t>改進</a:t>
            </a:r>
            <a:r>
              <a:rPr lang="zh-TW" altLang="zh-TW" sz="1200" kern="1200" dirty="0" smtClean="0">
                <a:solidFill>
                  <a:schemeClr val="tx1"/>
                </a:solidFill>
                <a:effectLst/>
                <a:latin typeface="+mn-lt"/>
                <a:ea typeface="+mn-ea"/>
                <a:cs typeface="+mn-cs"/>
              </a:rPr>
              <a:t>採樣的方式。</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這個</a:t>
            </a:r>
            <a:r>
              <a:rPr lang="en-US" altLang="zh-TW" sz="1200" kern="1200" dirty="0" smtClean="0">
                <a:solidFill>
                  <a:schemeClr val="tx1"/>
                </a:solidFill>
                <a:effectLst/>
                <a:latin typeface="+mn-lt"/>
                <a:ea typeface="+mn-ea"/>
                <a:cs typeface="+mn-cs"/>
              </a:rPr>
              <a:t>layer</a:t>
            </a:r>
            <a:r>
              <a:rPr lang="zh-TW" altLang="zh-TW" sz="1200" kern="1200" dirty="0" smtClean="0">
                <a:solidFill>
                  <a:schemeClr val="tx1"/>
                </a:solidFill>
                <a:effectLst/>
                <a:latin typeface="+mn-lt"/>
                <a:ea typeface="+mn-ea"/>
                <a:cs typeface="+mn-cs"/>
              </a:rPr>
              <a:t>包含一個與採樣器相連的</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估計器，採樣器會根據圖像區域的相對</a:t>
            </a:r>
            <a:r>
              <a:rPr lang="en-US" altLang="zh-TW" sz="1200" kern="1200" dirty="0" smtClean="0">
                <a:solidFill>
                  <a:schemeClr val="tx1"/>
                </a:solidFill>
                <a:effectLst/>
                <a:latin typeface="+mn-lt"/>
                <a:ea typeface="+mn-ea"/>
                <a:cs typeface="+mn-cs"/>
              </a:rPr>
              <a:t>saliency value</a:t>
            </a:r>
            <a:r>
              <a:rPr lang="zh-TW" altLang="zh-TW" sz="1200" kern="1200" dirty="0" smtClean="0">
                <a:solidFill>
                  <a:schemeClr val="tx1"/>
                </a:solidFill>
                <a:effectLst/>
                <a:latin typeface="+mn-lt"/>
                <a:ea typeface="+mn-ea"/>
                <a:cs typeface="+mn-cs"/>
              </a:rPr>
              <a:t>改變該區域的採樣密度。</a:t>
            </a:r>
          </a:p>
          <a:p>
            <a:r>
              <a:rPr lang="zh-TW" altLang="zh-TW" sz="1200" kern="1200" dirty="0" smtClean="0">
                <a:solidFill>
                  <a:schemeClr val="tx1"/>
                </a:solidFill>
                <a:effectLst/>
                <a:latin typeface="+mn-lt"/>
                <a:ea typeface="+mn-ea"/>
                <a:cs typeface="+mn-cs"/>
              </a:rPr>
              <a:t>由於這個</a:t>
            </a:r>
            <a:r>
              <a:rPr lang="en-US" altLang="zh-TW" sz="1200" kern="1200" dirty="0" smtClean="0">
                <a:solidFill>
                  <a:schemeClr val="tx1"/>
                </a:solidFill>
                <a:effectLst/>
                <a:latin typeface="+mn-lt"/>
                <a:ea typeface="+mn-ea"/>
                <a:cs typeface="+mn-cs"/>
              </a:rPr>
              <a:t>layer</a:t>
            </a:r>
            <a:r>
              <a:rPr lang="zh-TW" altLang="zh-TW" sz="1200" kern="1200" dirty="0" smtClean="0">
                <a:solidFill>
                  <a:schemeClr val="tx1"/>
                </a:solidFill>
                <a:effectLst/>
                <a:latin typeface="+mn-lt"/>
                <a:ea typeface="+mn-ea"/>
                <a:cs typeface="+mn-cs"/>
              </a:rPr>
              <a:t>設計為可微分的，所以可以插入在任何常規網絡之前，並對他</a:t>
            </a:r>
            <a:r>
              <a:rPr lang="zh-TW" altLang="zh-TW" sz="1200" kern="1200" dirty="0" smtClean="0">
                <a:solidFill>
                  <a:schemeClr val="tx1"/>
                </a:solidFill>
                <a:effectLst/>
                <a:latin typeface="+mn-lt"/>
                <a:ea typeface="+mn-ea"/>
                <a:cs typeface="+mn-cs"/>
              </a:rPr>
              <a:t>進行</a:t>
            </a:r>
            <a:r>
              <a:rPr lang="zh-TW" altLang="en-US" sz="1200" kern="1200" dirty="0" smtClean="0">
                <a:solidFill>
                  <a:schemeClr val="tx1"/>
                </a:solidFill>
                <a:effectLst/>
                <a:latin typeface="+mn-lt"/>
                <a:ea typeface="+mn-ea"/>
                <a:cs typeface="+mn-cs"/>
              </a:rPr>
              <a:t>端到端訓練</a:t>
            </a:r>
            <a:r>
              <a:rPr lang="zh-TW"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作者指出，將這種方法應用於識別小物體或一些具有重要細節的任務，可以提高網絡的性能。</a:t>
            </a: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4</a:t>
            </a:fld>
            <a:endParaRPr lang="zh-TW" altLang="en-US"/>
          </a:p>
        </p:txBody>
      </p:sp>
    </p:spTree>
    <p:extLst>
      <p:ext uri="{BB962C8B-B14F-4D97-AF65-F5344CB8AC3E}">
        <p14:creationId xmlns:p14="http://schemas.microsoft.com/office/powerpoint/2010/main" val="41665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空間變壓器網絡（</a:t>
            </a:r>
            <a:r>
              <a:rPr lang="en-US" altLang="zh-TW" sz="1200" kern="1200" dirty="0" smtClean="0">
                <a:solidFill>
                  <a:schemeClr val="tx1"/>
                </a:solidFill>
                <a:effectLst/>
                <a:latin typeface="+mn-lt"/>
                <a:ea typeface="+mn-ea"/>
                <a:cs typeface="+mn-cs"/>
              </a:rPr>
              <a:t>STN</a:t>
            </a:r>
            <a:r>
              <a:rPr lang="zh-TW" altLang="zh-TW" sz="1200" kern="1200" dirty="0" smtClean="0">
                <a:solidFill>
                  <a:schemeClr val="tx1"/>
                </a:solidFill>
                <a:effectLst/>
                <a:latin typeface="+mn-lt"/>
                <a:ea typeface="+mn-ea"/>
                <a:cs typeface="+mn-cs"/>
              </a:rPr>
              <a:t>）</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該</a:t>
            </a:r>
            <a:r>
              <a:rPr lang="en-US" altLang="zh-TW" sz="1200" kern="1200" dirty="0" smtClean="0">
                <a:solidFill>
                  <a:schemeClr val="tx1"/>
                </a:solidFill>
                <a:effectLst/>
                <a:latin typeface="+mn-lt"/>
                <a:ea typeface="+mn-ea"/>
                <a:cs typeface="+mn-cs"/>
              </a:rPr>
              <a:t>layer</a:t>
            </a:r>
            <a:r>
              <a:rPr lang="zh-TW" altLang="zh-TW" sz="1200" kern="1200" dirty="0" smtClean="0">
                <a:solidFill>
                  <a:schemeClr val="tx1"/>
                </a:solidFill>
                <a:effectLst/>
                <a:latin typeface="+mn-lt"/>
                <a:ea typeface="+mn-ea"/>
                <a:cs typeface="+mn-cs"/>
              </a:rPr>
              <a:t>可根據輸入圖像計算轉換參數，將輸入轉換為下一層網路所期望的形式、或者在訓練的過程中自動選擇感興趣的區域特徵，他也能實現對各種</a:t>
            </a:r>
            <a:r>
              <a:rPr lang="zh-TW" altLang="en-US" sz="1200" kern="1200" dirty="0" smtClean="0">
                <a:solidFill>
                  <a:schemeClr val="tx1"/>
                </a:solidFill>
                <a:effectLst/>
                <a:latin typeface="+mn-lt"/>
                <a:ea typeface="+mn-ea"/>
                <a:cs typeface="+mn-cs"/>
              </a:rPr>
              <a:t>與形變相關</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數據進行空間變換。</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論文中，作者提出了可以學習的三種變換類型：</a:t>
            </a:r>
            <a:r>
              <a:rPr lang="en-US" altLang="zh-TW" sz="1200" kern="1200" dirty="0" smtClean="0">
                <a:solidFill>
                  <a:schemeClr val="tx1"/>
                </a:solidFill>
                <a:effectLst/>
                <a:latin typeface="+mn-lt"/>
                <a:ea typeface="+mn-ea"/>
                <a:cs typeface="+mn-cs"/>
              </a:rPr>
              <a:t>affine, projective</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TPS</a:t>
            </a:r>
            <a:r>
              <a:rPr lang="zh-TW" altLang="zh-TW" sz="1200" kern="1200" dirty="0" smtClean="0">
                <a:solidFill>
                  <a:schemeClr val="tx1"/>
                </a:solidFill>
                <a:effectLst/>
                <a:latin typeface="+mn-lt"/>
                <a:ea typeface="+mn-ea"/>
                <a:cs typeface="+mn-cs"/>
              </a:rPr>
              <a:t>。</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但是本文並不試圖消除諸如局部平移或旋轉之類的變化。</a:t>
            </a:r>
          </a:p>
          <a:p>
            <a:r>
              <a:rPr lang="zh-TW" altLang="zh-TW" sz="1200" kern="1200" dirty="0" smtClean="0">
                <a:solidFill>
                  <a:schemeClr val="tx1"/>
                </a:solidFill>
                <a:effectLst/>
                <a:latin typeface="+mn-lt"/>
                <a:ea typeface="+mn-ea"/>
                <a:cs typeface="+mn-cs"/>
              </a:rPr>
              <a:t>他們嘗試動態地改變解析度，</a:t>
            </a:r>
            <a:r>
              <a:rPr lang="zh-TW" altLang="en-US" sz="1200" kern="1200" dirty="0" smtClean="0">
                <a:solidFill>
                  <a:schemeClr val="tx1"/>
                </a:solidFill>
                <a:effectLst/>
                <a:latin typeface="+mn-lt"/>
                <a:ea typeface="+mn-ea"/>
                <a:cs typeface="+mn-cs"/>
              </a:rPr>
              <a:t>將</a:t>
            </a:r>
            <a:r>
              <a:rPr lang="zh-TW" altLang="zh-TW" sz="1200" kern="1200" dirty="0" smtClean="0">
                <a:solidFill>
                  <a:schemeClr val="tx1"/>
                </a:solidFill>
                <a:effectLst/>
                <a:latin typeface="+mn-lt"/>
                <a:ea typeface="+mn-ea"/>
                <a:cs typeface="+mn-cs"/>
              </a:rPr>
              <a:t>輸入圖像中</a:t>
            </a:r>
            <a:r>
              <a:rPr lang="zh-TW" altLang="en-US" sz="1200" kern="1200" dirty="0" smtClean="0">
                <a:solidFill>
                  <a:schemeClr val="tx1"/>
                </a:solidFill>
                <a:effectLst/>
                <a:latin typeface="+mn-lt"/>
                <a:ea typeface="+mn-ea"/>
                <a:cs typeface="+mn-cs"/>
              </a:rPr>
              <a:t>較為重要的部分變得</a:t>
            </a:r>
            <a:r>
              <a:rPr lang="zh-TW" altLang="zh-TW" sz="1200" kern="1200" dirty="0" smtClean="0">
                <a:solidFill>
                  <a:schemeClr val="tx1"/>
                </a:solidFill>
                <a:effectLst/>
                <a:latin typeface="+mn-lt"/>
                <a:ea typeface="+mn-ea"/>
                <a:cs typeface="+mn-cs"/>
              </a:rPr>
              <a:t>更加突出。</a:t>
            </a: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5</a:t>
            </a:fld>
            <a:endParaRPr lang="zh-TW" altLang="en-US"/>
          </a:p>
        </p:txBody>
      </p:sp>
    </p:spTree>
    <p:extLst>
      <p:ext uri="{BB962C8B-B14F-4D97-AF65-F5344CB8AC3E}">
        <p14:creationId xmlns:p14="http://schemas.microsoft.com/office/powerpoint/2010/main" val="202550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STN</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主要由三個部分組成： </a:t>
            </a:r>
            <a:r>
              <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rPr>
              <a:t>(1) </a:t>
            </a:r>
            <a:r>
              <a:rPr lang="en-US" altLang="zh-TW" dirty="0" err="1" smtClean="0">
                <a:solidFill>
                  <a:schemeClr val="tx1">
                    <a:lumMod val="50000"/>
                    <a:lumOff val="50000"/>
                  </a:schemeClr>
                </a:solidFill>
                <a:latin typeface="微軟正黑體" panose="020B0604030504040204" pitchFamily="34" charset="-120"/>
                <a:ea typeface="微軟正黑體" panose="020B0604030504040204" pitchFamily="34" charset="-120"/>
              </a:rPr>
              <a:t>Localisation</a:t>
            </a:r>
            <a:r>
              <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rPr>
              <a:t> net</a:t>
            </a:r>
            <a:r>
              <a:rPr lang="en-US" altLang="zh-TW" baseline="0" dirty="0" smtClean="0">
                <a:solidFill>
                  <a:schemeClr val="tx1">
                    <a:lumMod val="50000"/>
                    <a:lumOff val="50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rPr>
              <a:t>(2) Grid generator</a:t>
            </a:r>
            <a:r>
              <a:rPr lang="en-US" altLang="zh-TW" baseline="0" dirty="0" smtClean="0">
                <a:solidFill>
                  <a:schemeClr val="tx1">
                    <a:lumMod val="50000"/>
                    <a:lumOff val="50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rPr>
              <a:t>(3) Sampler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marL="342900" indent="-342900" latinLnBrk="0">
              <a:lnSpc>
                <a:spcPct val="150000"/>
              </a:lnSpc>
              <a:buFont typeface="+mj-lt"/>
              <a:buAutoNum type="arabicPeriod"/>
            </a:pPr>
            <a:r>
              <a:rPr lang="en-US" altLang="zh-TW" dirty="0" err="1" smtClean="0">
                <a:solidFill>
                  <a:schemeClr val="tx1">
                    <a:lumMod val="50000"/>
                    <a:lumOff val="50000"/>
                  </a:schemeClr>
                </a:solidFill>
                <a:latin typeface="Bahnschrift" panose="020B0502040204020203" pitchFamily="34" charset="0"/>
                <a:ea typeface="微軟正黑體" panose="020B0604030504040204" pitchFamily="34" charset="-120"/>
              </a:rPr>
              <a:t>Localisation</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 net</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：在輸入特徵映射上應用卷積或全連接層，獲取</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2x3</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的仿射變換矩陣參數</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θ</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a:t>
            </a:r>
            <a:endPar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endParaRPr lang="en-US" altLang="zh-TW" sz="500"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r>
              <a:rPr lang="en-US" altLang="zh-TW" dirty="0" err="1" smtClean="0">
                <a:solidFill>
                  <a:schemeClr val="tx1">
                    <a:lumMod val="50000"/>
                    <a:lumOff val="50000"/>
                  </a:schemeClr>
                </a:solidFill>
                <a:latin typeface="Bahnschrift" panose="020B0502040204020203" pitchFamily="34" charset="0"/>
                <a:ea typeface="微軟正黑體" panose="020B0604030504040204" pitchFamily="34" charset="-120"/>
              </a:rPr>
              <a:t>Gridgenerator</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：輸出採樣網格，它會標示出目標圖片中的第</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a:t>
            </a:r>
            <a:r>
              <a:rPr lang="en-US" altLang="zh-TW" dirty="0" err="1" smtClean="0">
                <a:solidFill>
                  <a:schemeClr val="tx1">
                    <a:lumMod val="50000"/>
                    <a:lumOff val="50000"/>
                  </a:schemeClr>
                </a:solidFill>
                <a:latin typeface="Bahnschrift" panose="020B0502040204020203" pitchFamily="34" charset="0"/>
                <a:ea typeface="微軟正黑體" panose="020B0604030504040204" pitchFamily="34" charset="-120"/>
              </a:rPr>
              <a:t>i,j</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個位置，對應於原圖片中的哪一個位置。</a:t>
            </a:r>
            <a:endPar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endParaRPr lang="en-US" altLang="zh-TW" sz="500"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Sampler</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：根據原圖片和</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Grid generator</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產生的採樣網格，使用雙線性插值生成輸出目標圖片。</a:t>
            </a:r>
            <a:endPar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6</a:t>
            </a:fld>
            <a:endParaRPr lang="zh-TW" altLang="en-US"/>
          </a:p>
        </p:txBody>
      </p:sp>
    </p:spTree>
    <p:extLst>
      <p:ext uri="{BB962C8B-B14F-4D97-AF65-F5344CB8AC3E}">
        <p14:creationId xmlns:p14="http://schemas.microsoft.com/office/powerpoint/2010/main" val="26998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可變形卷積網絡</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在</a:t>
            </a:r>
            <a:r>
              <a:rPr lang="zh-TW" altLang="zh-TW" sz="1200" kern="1200" dirty="0" smtClean="0">
                <a:solidFill>
                  <a:schemeClr val="tx1"/>
                </a:solidFill>
                <a:effectLst/>
                <a:latin typeface="+mn-lt"/>
                <a:ea typeface="+mn-ea"/>
                <a:cs typeface="+mn-cs"/>
              </a:rPr>
              <a:t>可變形卷積網絡</a:t>
            </a:r>
            <a:r>
              <a:rPr lang="zh-TW" altLang="en-US" sz="1200" kern="1200" dirty="0" smtClean="0">
                <a:solidFill>
                  <a:schemeClr val="tx1"/>
                </a:solidFill>
                <a:effectLst/>
                <a:latin typeface="+mn-lt"/>
                <a:ea typeface="+mn-ea"/>
                <a:cs typeface="+mn-cs"/>
              </a:rPr>
              <a:t>裡面，</a:t>
            </a:r>
            <a:r>
              <a:rPr lang="zh-TW" altLang="zh-TW" sz="1200" kern="1200" dirty="0" smtClean="0">
                <a:solidFill>
                  <a:schemeClr val="tx1"/>
                </a:solidFill>
                <a:effectLst/>
                <a:latin typeface="+mn-lt"/>
                <a:ea typeface="+mn-ea"/>
                <a:cs typeface="+mn-cs"/>
              </a:rPr>
              <a:t>卷</a:t>
            </a:r>
            <a:r>
              <a:rPr lang="zh-TW" altLang="zh-TW" sz="1200" kern="1200" dirty="0" smtClean="0">
                <a:solidFill>
                  <a:schemeClr val="tx1"/>
                </a:solidFill>
                <a:effectLst/>
                <a:latin typeface="+mn-lt"/>
                <a:ea typeface="+mn-ea"/>
                <a:cs typeface="+mn-cs"/>
              </a:rPr>
              <a:t>積層可以學習動態調整他的採樣</a:t>
            </a:r>
            <a:r>
              <a:rPr lang="zh-TW" altLang="zh-TW" sz="1200" kern="1200" dirty="0" smtClean="0">
                <a:solidFill>
                  <a:schemeClr val="tx1"/>
                </a:solidFill>
                <a:effectLst/>
                <a:latin typeface="+mn-lt"/>
                <a:ea typeface="+mn-ea"/>
                <a:cs typeface="+mn-cs"/>
              </a:rPr>
              <a:t>點</a:t>
            </a:r>
            <a:r>
              <a:rPr lang="zh-TW" altLang="en-US" sz="1200" kern="1200" dirty="0" smtClean="0">
                <a:solidFill>
                  <a:schemeClr val="tx1"/>
                </a:solidFill>
                <a:effectLst/>
                <a:latin typeface="+mn-lt"/>
                <a:ea typeface="+mn-ea"/>
                <a:cs typeface="+mn-cs"/>
              </a:rPr>
              <a:t>來</a:t>
            </a:r>
            <a:r>
              <a:rPr lang="zh-TW" altLang="zh-TW" sz="1200" kern="1200" dirty="0" smtClean="0">
                <a:solidFill>
                  <a:schemeClr val="tx1"/>
                </a:solidFill>
                <a:effectLst/>
                <a:latin typeface="+mn-lt"/>
                <a:ea typeface="+mn-ea"/>
                <a:cs typeface="+mn-cs"/>
              </a:rPr>
              <a:t>適應</a:t>
            </a:r>
            <a:r>
              <a:rPr lang="zh-TW" altLang="zh-TW" sz="1200" kern="1200" dirty="0" smtClean="0">
                <a:solidFill>
                  <a:schemeClr val="tx1"/>
                </a:solidFill>
                <a:effectLst/>
                <a:latin typeface="+mn-lt"/>
                <a:ea typeface="+mn-ea"/>
                <a:cs typeface="+mn-cs"/>
              </a:rPr>
              <a:t>輸入特徵，讓他集中於我們感興趣的區域或目標。</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他們的建議把</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中的任何標準卷積層替換為可變形層，該可變形層會根據輸入來學習採樣點位置的偏移量。</a:t>
            </a: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7</a:t>
            </a:fld>
            <a:endParaRPr lang="zh-TW" altLang="en-US"/>
          </a:p>
        </p:txBody>
      </p:sp>
    </p:spTree>
    <p:extLst>
      <p:ext uri="{BB962C8B-B14F-4D97-AF65-F5344CB8AC3E}">
        <p14:creationId xmlns:p14="http://schemas.microsoft.com/office/powerpoint/2010/main" val="364981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以下是可變形卷積網絡和</a:t>
            </a:r>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的差異 </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可變形卷積網絡和一般的</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架構相同，利用低解析度的輸入進行採樣，但是</a:t>
            </a:r>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可以在任何</a:t>
            </a:r>
            <a:r>
              <a:rPr lang="zh-TW" altLang="en-US" sz="1200" kern="1200" dirty="0" smtClean="0">
                <a:solidFill>
                  <a:schemeClr val="tx1"/>
                </a:solidFill>
                <a:effectLst/>
                <a:latin typeface="+mn-lt"/>
                <a:ea typeface="+mn-ea"/>
                <a:cs typeface="+mn-cs"/>
              </a:rPr>
              <a:t>解析度</a:t>
            </a:r>
            <a:r>
              <a:rPr lang="zh-TW" altLang="zh-TW" sz="1200" kern="1200" dirty="0" smtClean="0">
                <a:solidFill>
                  <a:schemeClr val="tx1"/>
                </a:solidFill>
                <a:effectLst/>
                <a:latin typeface="+mn-lt"/>
                <a:ea typeface="+mn-ea"/>
                <a:cs typeface="+mn-cs"/>
              </a:rPr>
              <a:t>進行採樣。</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通過</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估算輸入圖片各部分的重要度，該</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是由訓練得到的卷積神經網絡輸出。</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不需要修改就能應用於現有的網絡架構之中。</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可變形卷積網絡則需要通過將卷積層替換為可變形層</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更改網絡配置</a:t>
            </a:r>
            <a:r>
              <a:rPr lang="zh-TW" altLang="en-US" sz="1200" kern="1200" dirty="0" smtClean="0">
                <a:solidFill>
                  <a:schemeClr val="tx1"/>
                </a:solidFill>
                <a:effectLst/>
                <a:latin typeface="+mn-lt"/>
                <a:ea typeface="+mn-ea"/>
                <a:cs typeface="+mn-cs"/>
              </a:rPr>
              <a:t>後才能做使用</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以</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和變形圖像的形式生成人類可讀的輸出，可以輕鬆地檢查輸出</a:t>
            </a:r>
            <a:r>
              <a:rPr lang="zh-TW" altLang="en-US" sz="1200" kern="1200" dirty="0" smtClean="0">
                <a:solidFill>
                  <a:schemeClr val="tx1"/>
                </a:solidFill>
                <a:effectLst/>
                <a:latin typeface="+mn-lt"/>
                <a:ea typeface="+mn-ea"/>
                <a:cs typeface="+mn-cs"/>
              </a:rPr>
              <a:t>並進行</a:t>
            </a:r>
            <a:r>
              <a:rPr lang="en-US" altLang="zh-TW" sz="1200" kern="1200" dirty="0" smtClean="0">
                <a:solidFill>
                  <a:schemeClr val="tx1"/>
                </a:solidFill>
                <a:effectLst/>
                <a:latin typeface="+mn-lt"/>
                <a:ea typeface="+mn-ea"/>
                <a:cs typeface="+mn-cs"/>
              </a:rPr>
              <a:t>debug</a:t>
            </a:r>
            <a:r>
              <a:rPr lang="zh-TW" altLang="zh-TW" sz="1200" kern="1200" dirty="0" smtClean="0">
                <a:solidFill>
                  <a:schemeClr val="tx1"/>
                </a:solidFill>
                <a:effectLst/>
                <a:latin typeface="+mn-lt"/>
                <a:ea typeface="+mn-ea"/>
                <a:cs typeface="+mn-cs"/>
              </a:rPr>
              <a:t>。</a:t>
            </a: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8</a:t>
            </a:fld>
            <a:endParaRPr lang="zh-TW" altLang="en-US"/>
          </a:p>
        </p:txBody>
      </p:sp>
    </p:spTree>
    <p:extLst>
      <p:ext uri="{BB962C8B-B14F-4D97-AF65-F5344CB8AC3E}">
        <p14:creationId xmlns:p14="http://schemas.microsoft.com/office/powerpoint/2010/main" val="316037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表示任意大小的高解析度原圖</a:t>
            </a:r>
            <a:r>
              <a:rPr lang="zh-TW" altLang="en-US"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表示大小適合輸入網絡</a:t>
            </a:r>
            <a:r>
              <a:rPr lang="en-US" altLang="zh-TW" sz="1200" kern="1200" dirty="0" err="1" smtClean="0">
                <a:solidFill>
                  <a:schemeClr val="tx1"/>
                </a:solidFill>
                <a:effectLst/>
                <a:latin typeface="+mn-lt"/>
                <a:ea typeface="+mn-ea"/>
                <a:cs typeface="+mn-cs"/>
              </a:rPr>
              <a:t>ft</a:t>
            </a:r>
            <a:r>
              <a:rPr lang="zh-TW" altLang="zh-TW" sz="1200" kern="1200" dirty="0" smtClean="0">
                <a:solidFill>
                  <a:schemeClr val="tx1"/>
                </a:solidFill>
                <a:effectLst/>
                <a:latin typeface="+mn-lt"/>
                <a:ea typeface="+mn-ea"/>
                <a:cs typeface="+mn-cs"/>
              </a:rPr>
              <a:t>的低解析度圖片。</a:t>
            </a:r>
          </a:p>
          <a:p>
            <a:endParaRPr lang="en-US" altLang="zh-TW" dirty="0" smtClean="0"/>
          </a:p>
          <a:p>
            <a:r>
              <a:rPr lang="en-US" altLang="zh-TW" sz="1200" kern="1200" dirty="0" smtClean="0">
                <a:solidFill>
                  <a:schemeClr val="tx1"/>
                </a:solidFill>
                <a:effectLst/>
                <a:latin typeface="+mn-lt"/>
                <a:ea typeface="+mn-ea"/>
                <a:cs typeface="+mn-cs"/>
              </a:rPr>
              <a:t>Saliency sampler</a:t>
            </a:r>
            <a:r>
              <a:rPr lang="zh-TW" altLang="zh-TW" sz="1200" kern="1200" dirty="0" smtClean="0">
                <a:solidFill>
                  <a:schemeClr val="tx1"/>
                </a:solidFill>
                <a:effectLst/>
                <a:latin typeface="+mn-lt"/>
                <a:ea typeface="+mn-ea"/>
                <a:cs typeface="+mn-cs"/>
              </a:rPr>
              <a:t>首先分析</a:t>
            </a:r>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，然後利用重要度權重對</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的區域進行採樣。</a:t>
            </a:r>
          </a:p>
          <a:p>
            <a:r>
              <a:rPr lang="zh-TW" altLang="zh-TW" sz="1200" kern="1200" dirty="0" smtClean="0">
                <a:solidFill>
                  <a:schemeClr val="tx1"/>
                </a:solidFill>
                <a:effectLst/>
                <a:latin typeface="+mn-lt"/>
                <a:ea typeface="+mn-ea"/>
                <a:cs typeface="+mn-cs"/>
              </a:rPr>
              <a:t>這樣讓模型在獲得提高解析度好處的同時，不會產生明顯的額外計算負擔或</a:t>
            </a:r>
            <a:r>
              <a:rPr lang="en-US" altLang="zh-TW" sz="1200" kern="1200" dirty="0" err="1" smtClean="0">
                <a:solidFill>
                  <a:schemeClr val="tx1"/>
                </a:solidFill>
                <a:effectLst/>
                <a:latin typeface="+mn-lt"/>
                <a:ea typeface="+mn-ea"/>
                <a:cs typeface="+mn-cs"/>
              </a:rPr>
              <a:t>overfitting</a:t>
            </a:r>
            <a:r>
              <a:rPr lang="zh-TW" altLang="zh-TW" sz="1200" kern="1200" dirty="0" smtClean="0">
                <a:solidFill>
                  <a:schemeClr val="tx1"/>
                </a:solidFill>
                <a:effectLst/>
                <a:latin typeface="+mn-lt"/>
                <a:ea typeface="+mn-ea"/>
                <a:cs typeface="+mn-cs"/>
              </a:rPr>
              <a:t>的風險。</a:t>
            </a:r>
          </a:p>
          <a:p>
            <a:endParaRPr lang="en-US" altLang="zh-TW" dirty="0" smtClean="0"/>
          </a:p>
          <a:p>
            <a:r>
              <a:rPr lang="zh-TW" altLang="zh-TW" sz="1200" kern="1200" dirty="0" smtClean="0">
                <a:solidFill>
                  <a:schemeClr val="tx1"/>
                </a:solidFill>
                <a:effectLst/>
                <a:latin typeface="+mn-lt"/>
                <a:ea typeface="+mn-ea"/>
                <a:cs typeface="+mn-cs"/>
              </a:rPr>
              <a:t>採樣過程可以分為兩個階段。</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在第一階段，使用</a:t>
            </a:r>
            <a:r>
              <a:rPr lang="en-US" altLang="zh-TW" sz="1200" kern="1200" dirty="0" smtClean="0">
                <a:solidFill>
                  <a:schemeClr val="tx1"/>
                </a:solidFill>
                <a:effectLst/>
                <a:latin typeface="+mn-lt"/>
                <a:ea typeface="+mn-ea"/>
                <a:cs typeface="+mn-cs"/>
              </a:rPr>
              <a:t>CNN</a:t>
            </a:r>
            <a:r>
              <a:rPr lang="zh-TW" altLang="zh-TW" sz="1200" kern="1200" dirty="0" smtClean="0">
                <a:solidFill>
                  <a:schemeClr val="tx1"/>
                </a:solidFill>
                <a:effectLst/>
                <a:latin typeface="+mn-lt"/>
                <a:ea typeface="+mn-ea"/>
                <a:cs typeface="+mn-cs"/>
              </a:rPr>
              <a:t>生成</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 該圖會根據任務性質不同而變化，因為不同的任務可能需要關注不同的圖像區域。</a:t>
            </a: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在第二階段，根據</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對最重要的圖像區域進行採樣。</a:t>
            </a:r>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9</a:t>
            </a:fld>
            <a:endParaRPr lang="zh-TW" altLang="en-US"/>
          </a:p>
        </p:txBody>
      </p:sp>
    </p:spTree>
    <p:extLst>
      <p:ext uri="{BB962C8B-B14F-4D97-AF65-F5344CB8AC3E}">
        <p14:creationId xmlns:p14="http://schemas.microsoft.com/office/powerpoint/2010/main" val="10789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Saliency network </a:t>
            </a:r>
            <a:r>
              <a:rPr lang="en-US" altLang="zh-TW" sz="1200" kern="1200" dirty="0" err="1" smtClean="0">
                <a:solidFill>
                  <a:schemeClr val="tx1"/>
                </a:solidFill>
                <a:effectLst/>
                <a:latin typeface="+mn-lt"/>
                <a:ea typeface="+mn-ea"/>
                <a:cs typeface="+mn-cs"/>
              </a:rPr>
              <a:t>fs</a:t>
            </a:r>
            <a:r>
              <a:rPr lang="zh-TW" altLang="zh-TW" sz="1200" kern="1200" dirty="0" smtClean="0">
                <a:solidFill>
                  <a:schemeClr val="tx1"/>
                </a:solidFill>
                <a:effectLst/>
                <a:latin typeface="+mn-lt"/>
                <a:ea typeface="+mn-ea"/>
                <a:cs typeface="+mn-cs"/>
              </a:rPr>
              <a:t>從低解析度圖像生成</a:t>
            </a:r>
            <a:r>
              <a:rPr lang="en-US" altLang="zh-TW" sz="1200" kern="1200" dirty="0" smtClean="0">
                <a:solidFill>
                  <a:schemeClr val="tx1"/>
                </a:solidFill>
                <a:effectLst/>
                <a:latin typeface="+mn-lt"/>
                <a:ea typeface="+mn-ea"/>
                <a:cs typeface="+mn-cs"/>
              </a:rPr>
              <a:t>saliency map S</a:t>
            </a:r>
            <a:r>
              <a:rPr lang="zh-TW" altLang="en-US" sz="1200" kern="1200" dirty="0" smtClean="0">
                <a:solidFill>
                  <a:schemeClr val="tx1"/>
                </a:solidFill>
                <a:effectLst/>
                <a:latin typeface="+mn-lt"/>
                <a:ea typeface="+mn-ea"/>
                <a:cs typeface="+mn-cs"/>
              </a:rPr>
              <a:t>，可以用以下的公式表示。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而這個</a:t>
            </a:r>
            <a:r>
              <a:rPr lang="zh-TW" altLang="zh-TW" sz="1200" kern="1200" dirty="0" smtClean="0">
                <a:solidFill>
                  <a:schemeClr val="tx1"/>
                </a:solidFill>
                <a:effectLst/>
                <a:latin typeface="+mn-lt"/>
                <a:ea typeface="+mn-ea"/>
                <a:cs typeface="+mn-cs"/>
              </a:rPr>
              <a:t>階段的網絡選擇彈性很大，可以根據任務</a:t>
            </a:r>
            <a:r>
              <a:rPr lang="zh-TW" altLang="en-US" sz="1200" kern="1200" dirty="0" smtClean="0">
                <a:solidFill>
                  <a:schemeClr val="tx1"/>
                </a:solidFill>
                <a:effectLst/>
                <a:latin typeface="+mn-lt"/>
                <a:ea typeface="+mn-ea"/>
                <a:cs typeface="+mn-cs"/>
              </a:rPr>
              <a:t>的不同</a:t>
            </a:r>
            <a:r>
              <a:rPr lang="zh-TW" altLang="zh-TW" sz="1200" kern="1200" dirty="0" smtClean="0">
                <a:solidFill>
                  <a:schemeClr val="tx1"/>
                </a:solidFill>
                <a:effectLst/>
                <a:latin typeface="+mn-lt"/>
                <a:ea typeface="+mn-ea"/>
                <a:cs typeface="+mn-cs"/>
              </a:rPr>
              <a:t>進行更改。</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在網路的最後一層會使用</a:t>
            </a:r>
            <a:r>
              <a:rPr lang="en-US" altLang="zh-TW" sz="1200" kern="1200" dirty="0" err="1" smtClean="0">
                <a:solidFill>
                  <a:schemeClr val="tx1"/>
                </a:solidFill>
                <a:effectLst/>
                <a:latin typeface="+mn-lt"/>
                <a:ea typeface="+mn-ea"/>
                <a:cs typeface="+mn-cs"/>
              </a:rPr>
              <a:t>softmax</a:t>
            </a:r>
            <a:r>
              <a:rPr lang="zh-TW" altLang="en-US" sz="1200" kern="1200" dirty="0" smtClean="0">
                <a:solidFill>
                  <a:schemeClr val="tx1"/>
                </a:solidFill>
                <a:effectLst/>
                <a:latin typeface="+mn-lt"/>
                <a:ea typeface="+mn-ea"/>
                <a:cs typeface="+mn-cs"/>
              </a:rPr>
              <a:t>將</a:t>
            </a:r>
            <a:r>
              <a:rPr lang="en-US" altLang="zh-TW" sz="1200" kern="1200" dirty="0" smtClean="0">
                <a:solidFill>
                  <a:schemeClr val="tx1"/>
                </a:solidFill>
                <a:effectLst/>
                <a:latin typeface="+mn-lt"/>
                <a:ea typeface="+mn-ea"/>
                <a:cs typeface="+mn-cs"/>
              </a:rPr>
              <a:t>saliency map </a:t>
            </a:r>
            <a:r>
              <a:rPr lang="zh-TW" altLang="en-US" sz="1200" kern="1200" dirty="0" smtClean="0">
                <a:solidFill>
                  <a:schemeClr val="tx1"/>
                </a:solidFill>
                <a:effectLst/>
                <a:latin typeface="+mn-lt"/>
                <a:ea typeface="+mn-ea"/>
                <a:cs typeface="+mn-cs"/>
              </a:rPr>
              <a:t>進行</a:t>
            </a:r>
            <a:r>
              <a:rPr lang="en-US" altLang="zh-TW" sz="1200" kern="1200" dirty="0" smtClean="0">
                <a:solidFill>
                  <a:schemeClr val="tx1"/>
                </a:solidFill>
                <a:effectLst/>
                <a:latin typeface="+mn-lt"/>
                <a:ea typeface="+mn-ea"/>
                <a:cs typeface="+mn-cs"/>
              </a:rPr>
              <a:t>normalize</a:t>
            </a:r>
            <a:r>
              <a:rPr lang="zh-TW" altLang="en-US" sz="1200" kern="1200" dirty="0" smtClean="0">
                <a:solidFill>
                  <a:schemeClr val="tx1"/>
                </a:solidFill>
                <a:effectLst/>
                <a:latin typeface="+mn-lt"/>
                <a:ea typeface="+mn-ea"/>
                <a:cs typeface="+mn-cs"/>
              </a:rPr>
              <a:t>後再輸出。</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10</a:t>
            </a:fld>
            <a:endParaRPr lang="zh-TW" altLang="en-US"/>
          </a:p>
        </p:txBody>
      </p:sp>
    </p:spTree>
    <p:extLst>
      <p:ext uri="{BB962C8B-B14F-4D97-AF65-F5344CB8AC3E}">
        <p14:creationId xmlns:p14="http://schemas.microsoft.com/office/powerpoint/2010/main" val="366554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採樣器</a:t>
            </a:r>
            <a:r>
              <a:rPr lang="en-US" altLang="zh-TW" sz="1200" kern="1200" dirty="0" smtClean="0">
                <a:solidFill>
                  <a:schemeClr val="tx1"/>
                </a:solidFill>
                <a:effectLst/>
                <a:latin typeface="+mn-lt"/>
                <a:ea typeface="+mn-ea"/>
                <a:cs typeface="+mn-cs"/>
              </a:rPr>
              <a:t>g</a:t>
            </a:r>
            <a:r>
              <a:rPr lang="zh-TW" altLang="zh-TW" sz="1200" kern="1200" dirty="0" smtClean="0">
                <a:solidFill>
                  <a:schemeClr val="tx1"/>
                </a:solidFill>
                <a:effectLst/>
                <a:latin typeface="+mn-lt"/>
                <a:ea typeface="+mn-ea"/>
                <a:cs typeface="+mn-cs"/>
              </a:rPr>
              <a:t>將</a:t>
            </a:r>
            <a:r>
              <a:rPr lang="en-US" altLang="zh-TW" sz="1200" kern="1200" dirty="0" smtClean="0">
                <a:solidFill>
                  <a:schemeClr val="tx1"/>
                </a:solidFill>
                <a:effectLst/>
                <a:latin typeface="+mn-lt"/>
                <a:ea typeface="+mn-ea"/>
                <a:cs typeface="+mn-cs"/>
              </a:rPr>
              <a:t>saliency map S</a:t>
            </a:r>
            <a:r>
              <a:rPr lang="zh-TW" altLang="zh-TW" sz="1200" kern="1200" dirty="0" smtClean="0">
                <a:solidFill>
                  <a:schemeClr val="tx1"/>
                </a:solidFill>
                <a:effectLst/>
                <a:latin typeface="+mn-lt"/>
                <a:ea typeface="+mn-ea"/>
                <a:cs typeface="+mn-cs"/>
              </a:rPr>
              <a:t>與擁有原圖解析度的圖像</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一起作為輸入，併計算</a:t>
            </a:r>
            <a:r>
              <a:rPr lang="en-US" altLang="zh-TW" sz="1200" kern="1200" dirty="0" smtClean="0">
                <a:solidFill>
                  <a:schemeClr val="tx1"/>
                </a:solidFill>
                <a:effectLst/>
                <a:latin typeface="+mn-lt"/>
                <a:ea typeface="+mn-ea"/>
                <a:cs typeface="+mn-cs"/>
              </a:rPr>
              <a:t>J = g</a:t>
            </a:r>
            <a:r>
              <a:rPr lang="zh-TW"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i</a:t>
            </a:r>
            <a:r>
              <a:rPr lang="en-US" altLang="zh-TW" sz="1200" kern="1200" dirty="0" smtClean="0">
                <a:solidFill>
                  <a:schemeClr val="tx1"/>
                </a:solidFill>
                <a:effectLst/>
                <a:latin typeface="+mn-lt"/>
                <a:ea typeface="+mn-ea"/>
                <a:cs typeface="+mn-cs"/>
              </a:rPr>
              <a:t>, S</a:t>
            </a:r>
            <a:r>
              <a:rPr lang="zh-TW" altLang="zh-TW" sz="1200" kern="1200" dirty="0" smtClean="0">
                <a:solidFill>
                  <a:schemeClr val="tx1"/>
                </a:solidFill>
                <a:effectLst/>
                <a:latin typeface="+mn-lt"/>
                <a:ea typeface="+mn-ea"/>
                <a:cs typeface="+mn-cs"/>
              </a:rPr>
              <a:t>）。</a:t>
            </a:r>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也就是生成的圖片在具有與</a:t>
            </a:r>
            <a:r>
              <a:rPr lang="en-US" altLang="zh-TW" sz="1200" kern="1200" dirty="0" err="1" smtClean="0">
                <a:solidFill>
                  <a:schemeClr val="tx1"/>
                </a:solidFill>
                <a:effectLst/>
                <a:latin typeface="+mn-lt"/>
                <a:ea typeface="+mn-ea"/>
                <a:cs typeface="+mn-cs"/>
              </a:rPr>
              <a:t>iL</a:t>
            </a:r>
            <a:r>
              <a:rPr lang="zh-TW" altLang="zh-TW" sz="1200" kern="1200" dirty="0" smtClean="0">
                <a:solidFill>
                  <a:schemeClr val="tx1"/>
                </a:solidFill>
                <a:effectLst/>
                <a:latin typeface="+mn-lt"/>
                <a:ea typeface="+mn-ea"/>
                <a:cs typeface="+mn-cs"/>
              </a:rPr>
              <a:t>相同尺寸的同時，也是從原圖</a:t>
            </a:r>
            <a:r>
              <a:rPr lang="en-US" altLang="zh-TW" sz="1200" kern="1200" dirty="0" err="1"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進行採樣的，而且在</a:t>
            </a:r>
            <a:r>
              <a:rPr lang="en-US" altLang="zh-TW" sz="1200" kern="1200" dirty="0" smtClean="0">
                <a:solidFill>
                  <a:schemeClr val="tx1"/>
                </a:solidFill>
                <a:effectLst/>
                <a:latin typeface="+mn-lt"/>
                <a:ea typeface="+mn-ea"/>
                <a:cs typeface="+mn-cs"/>
              </a:rPr>
              <a:t>saliency map</a:t>
            </a:r>
            <a:r>
              <a:rPr lang="zh-TW" altLang="zh-TW" sz="1200" kern="1200" dirty="0" smtClean="0">
                <a:solidFill>
                  <a:schemeClr val="tx1"/>
                </a:solidFill>
                <a:effectLst/>
                <a:latin typeface="+mn-lt"/>
                <a:ea typeface="+mn-ea"/>
                <a:cs typeface="+mn-cs"/>
              </a:rPr>
              <a:t>中的較高權重的區域會用較大的圖像範圍表示。</a:t>
            </a:r>
          </a:p>
          <a:p>
            <a:endParaRPr lang="zh-TW" altLang="en-US" dirty="0"/>
          </a:p>
        </p:txBody>
      </p:sp>
      <p:sp>
        <p:nvSpPr>
          <p:cNvPr id="4" name="投影片編號版面配置區 3"/>
          <p:cNvSpPr>
            <a:spLocks noGrp="1"/>
          </p:cNvSpPr>
          <p:nvPr>
            <p:ph type="sldNum" sz="quarter" idx="10"/>
          </p:nvPr>
        </p:nvSpPr>
        <p:spPr/>
        <p:txBody>
          <a:bodyPr/>
          <a:lstStyle/>
          <a:p>
            <a:fld id="{34AC4E21-D299-4093-8F13-74566D6A2879}" type="slidenum">
              <a:rPr lang="zh-TW" altLang="en-US" smtClean="0"/>
              <a:t>11</a:t>
            </a:fld>
            <a:endParaRPr lang="zh-TW" altLang="en-US"/>
          </a:p>
        </p:txBody>
      </p:sp>
    </p:spTree>
    <p:extLst>
      <p:ext uri="{BB962C8B-B14F-4D97-AF65-F5344CB8AC3E}">
        <p14:creationId xmlns:p14="http://schemas.microsoft.com/office/powerpoint/2010/main" val="75201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4B5A23-C81F-4AF5-A748-1D1EE93505F9}"/>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26F8B85E-9692-4475-9B5C-3E3DB5D88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C005B73-604A-4AB5-8137-DDC71FB7678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D657B5ED-EDEA-4726-A63A-ABCD88DDA24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E561B83-F1A6-46DA-BD34-3B375CB3487C}"/>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081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E36BD6-A4CF-4B25-AB1E-51253291E2B4}"/>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8749623F-E56B-4F2D-8C1B-7FE5A670887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38878DC-1F89-454E-8C22-21927454BB66}"/>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A9C32D40-FC59-4599-8DB0-4EDB55159969}"/>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C4BECE70-0B94-4918-8A6B-CE318F78DB6B}"/>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0913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CC509A6-106F-4F30-B678-2B05478C05AD}"/>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728D6E4-1D89-4B38-BBBD-0F051698128F}"/>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C995D7F-87F4-4EAE-B067-A371E5D3C9ED}"/>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B56F322D-4B78-410F-883C-30640F0A1B9B}"/>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8A676F9-DE6E-4CF9-8A5F-C636669B6A79}"/>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36016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stretch>
            <a:fillRect/>
          </a:stretch>
        </p:blipFill>
        <p:spPr>
          <a:xfrm>
            <a:off x="0" y="-9677"/>
            <a:ext cx="12192000" cy="6877354"/>
          </a:xfrm>
          <a:prstGeom prst="rect">
            <a:avLst/>
          </a:prstGeom>
        </p:spPr>
      </p:pic>
      <p:sp>
        <p:nvSpPr>
          <p:cNvPr id="4" name="날짜 개체 틀 3">
            <a:extLst>
              <a:ext uri="{FF2B5EF4-FFF2-40B4-BE49-F238E27FC236}">
                <a16:creationId xmlns:a16="http://schemas.microsoft.com/office/drawing/2014/main" id="{BC0C8BE3-B2E2-4859-8481-2ADA01A44F0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288CDC39-E89C-42A8-9B52-C7D6DAC2A6D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1B28C08-4C0A-48B8-A2D2-41A018AB93AC}"/>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
        <p:nvSpPr>
          <p:cNvPr id="10" name="내용 개체 틀 2">
            <a:extLst>
              <a:ext uri="{FF2B5EF4-FFF2-40B4-BE49-F238E27FC236}">
                <a16:creationId xmlns:a16="http://schemas.microsoft.com/office/drawing/2014/main" id="{2DB64179-D214-4078-BA5F-DFCB5B7AB550}"/>
              </a:ext>
            </a:extLst>
          </p:cNvPr>
          <p:cNvSpPr>
            <a:spLocks noGrp="1"/>
          </p:cNvSpPr>
          <p:nvPr>
            <p:ph sz="half" idx="1" hasCustomPrompt="1"/>
          </p:nvPr>
        </p:nvSpPr>
        <p:spPr>
          <a:xfrm>
            <a:off x="5562600" y="1253330"/>
            <a:ext cx="5181600" cy="4351338"/>
          </a:xfrm>
        </p:spPr>
        <p:txBody>
          <a:bodyPr/>
          <a:lstStyle>
            <a:lvl1pPr marL="0" indent="0">
              <a:lnSpc>
                <a:spcPct val="150000"/>
              </a:lnSpc>
              <a:buNone/>
              <a:defRPr baseline="0">
                <a:solidFill>
                  <a:schemeClr val="tx1">
                    <a:lumMod val="50000"/>
                    <a:lumOff val="50000"/>
                  </a:schemeClr>
                </a:solidFill>
                <a:latin typeface="Bahnschrift" panose="020B0502040204020203" pitchFamily="34" charset="0"/>
              </a:defRPr>
            </a:lvl1pPr>
          </a:lstStyle>
          <a:p>
            <a:pPr lvl="0"/>
            <a:r>
              <a:rPr lang="en-US" altLang="ko-KR" dirty="0" smtClean="0"/>
              <a:t>01	Type</a:t>
            </a:r>
            <a:br>
              <a:rPr lang="en-US" altLang="ko-KR" dirty="0" smtClean="0"/>
            </a:br>
            <a:r>
              <a:rPr lang="en-US" altLang="ko-KR" dirty="0" smtClean="0"/>
              <a:t>02	Type</a:t>
            </a:r>
            <a:br>
              <a:rPr lang="en-US" altLang="ko-KR" dirty="0" smtClean="0"/>
            </a:br>
            <a:r>
              <a:rPr lang="en-US" altLang="ko-KR" dirty="0" smtClean="0"/>
              <a:t>03	Type</a:t>
            </a:r>
          </a:p>
        </p:txBody>
      </p:sp>
    </p:spTree>
    <p:extLst>
      <p:ext uri="{BB962C8B-B14F-4D97-AF65-F5344CB8AC3E}">
        <p14:creationId xmlns:p14="http://schemas.microsoft.com/office/powerpoint/2010/main" val="3017311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2AFF599-F9A5-411F-BFB9-C4FB2A3A31B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93CECED-CCAF-4DDD-B539-F3AF15540E0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C0C8BE3-B2E2-4859-8481-2ADA01A44F0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288CDC39-E89C-42A8-9B52-C7D6DAC2A6D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1B28C08-4C0A-48B8-A2D2-41A018AB93AC}"/>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20519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24B900-D8B5-4B2F-9A9B-DAFD43923849}"/>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6D0AAEF-5449-4C97-B530-902BE63F1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598CE2F0-2D83-432D-AAAB-53B7BDADB673}"/>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F14A1FD5-451B-4844-91B8-CAAD1300221D}"/>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C4FCB56-5F29-4966-828B-6F12C897F578}"/>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4164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A8BCA9-CCD6-4662-A75A-29683674065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B64179-D214-4078-BA5F-DFCB5B7AB550}"/>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1779CDF-61C0-406A-811C-6499DEFD46B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AE2950D3-3FB5-4335-966B-7606E35446D8}"/>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6EA6937B-7D55-49EA-B7A1-89529F5A35C3}"/>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BB794612-C908-4F25-B9A3-09427AE34A52}"/>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43309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3C1362-BBA7-4D01-B788-14FDB950ECB7}"/>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5AC57B0-4E1F-4D85-8918-3867A4BE7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E57D204-8AC0-4D04-AEF3-91D21120617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695EB064-60AB-4FE5-AF06-C9FE48BB4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9DB6808-33C3-4B13-8365-0D85B8DDBE45}"/>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9C2640C7-3844-4222-AC6F-AB4902A4DB44}"/>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8" name="바닥글 개체 틀 7">
            <a:extLst>
              <a:ext uri="{FF2B5EF4-FFF2-40B4-BE49-F238E27FC236}">
                <a16:creationId xmlns:a16="http://schemas.microsoft.com/office/drawing/2014/main" id="{61889AA5-8486-41FD-8413-A10122960217}"/>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a:extLst>
              <a:ext uri="{FF2B5EF4-FFF2-40B4-BE49-F238E27FC236}">
                <a16:creationId xmlns:a16="http://schemas.microsoft.com/office/drawing/2014/main" id="{72CBBB2D-B216-4BCD-8B81-731C681CF619}"/>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0822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649871-FAAA-407D-9245-5C61A8E32E2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3A38A7DA-9D13-4BB7-ADE4-F35E84E3A879}"/>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4" name="바닥글 개체 틀 3">
            <a:extLst>
              <a:ext uri="{FF2B5EF4-FFF2-40B4-BE49-F238E27FC236}">
                <a16:creationId xmlns:a16="http://schemas.microsoft.com/office/drawing/2014/main" id="{43FEE6E1-89D7-49AE-A816-C7B25C1D5069}"/>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a:extLst>
              <a:ext uri="{FF2B5EF4-FFF2-40B4-BE49-F238E27FC236}">
                <a16:creationId xmlns:a16="http://schemas.microsoft.com/office/drawing/2014/main" id="{516B1AE1-FDC9-44CA-9C12-53013C082766}"/>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51986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75ACA46-7E3A-4F54-B5C7-2D501C8054EF}"/>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3" name="바닥글 개체 틀 2">
            <a:extLst>
              <a:ext uri="{FF2B5EF4-FFF2-40B4-BE49-F238E27FC236}">
                <a16:creationId xmlns:a16="http://schemas.microsoft.com/office/drawing/2014/main" id="{3A6C4713-7972-4FE4-B6C4-CD4F252FD09F}"/>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a:extLst>
              <a:ext uri="{FF2B5EF4-FFF2-40B4-BE49-F238E27FC236}">
                <a16:creationId xmlns:a16="http://schemas.microsoft.com/office/drawing/2014/main" id="{7D64F96C-A2F1-409B-B68C-BE3C8992CC4D}"/>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3684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13D69A-09A1-4C99-B3A6-6FFAF00F0057}"/>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A0AD2F4-8A1D-4D48-B8E0-B0A9F378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F2D0DD9-6BA7-496D-AB88-10339921C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E604958-49B0-4000-9AE8-1A82649DBB2B}"/>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5A224506-57FE-4AE4-915B-1BCF662CF85C}"/>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106D5D81-A0DA-465B-9DDB-DA44E7CFA71E}"/>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2619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D983AA-0F4A-45E5-9631-DE95D37482B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E327D0E-1174-49F8-B6E6-ED9C4C24C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09C250D-0505-42BE-A5E8-7419DF44E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BEAFD8E-9839-4C72-8762-8562A91618C3}"/>
              </a:ext>
            </a:extLst>
          </p:cNvPr>
          <p:cNvSpPr>
            <a:spLocks noGrp="1"/>
          </p:cNvSpPr>
          <p:nvPr>
            <p:ph type="dt" sz="half" idx="10"/>
          </p:nvPr>
        </p:nvSpPr>
        <p:spPr/>
        <p:txBody>
          <a:body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9BFA4037-6B16-4DCF-B42A-04CA15059F48}"/>
              </a:ext>
            </a:extLst>
          </p:cNvPr>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F41A69A5-76C9-4317-9EA8-5195D125D9B5}"/>
              </a:ext>
            </a:extLst>
          </p:cNvPr>
          <p:cNvSpPr>
            <a:spLocks noGrp="1"/>
          </p:cNvSpPr>
          <p:nvPr>
            <p:ph type="sldNum" sz="quarter" idx="12"/>
          </p:nvPr>
        </p:nvSpPr>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44321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67ADECC-9799-4216-9862-AA5ADA4C8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247C8BE3-DBC3-496D-978E-EEAF27BD1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EA01D7B-4D81-4C57-A818-0D2B635AD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A27B5-0F0F-431C-AE3D-74B1B6F1C8C7}" type="datetimeFigureOut">
              <a:rPr lang="ko-KR" altLang="en-US" smtClean="0">
                <a:solidFill>
                  <a:prstClr val="black">
                    <a:tint val="75000"/>
                  </a:prstClr>
                </a:solidFill>
              </a:rPr>
              <a:pPr/>
              <a:t>2021-05-10</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D5504206-C714-4A83-8AB2-390F6A4DB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C61C595-D0A5-4894-99F9-5A8A1E009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512473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20" name="그룹 3"/>
          <p:cNvGrpSpPr/>
          <p:nvPr/>
        </p:nvGrpSpPr>
        <p:grpSpPr>
          <a:xfrm>
            <a:off x="2759677" y="1333575"/>
            <a:ext cx="6504973" cy="3905175"/>
            <a:chOff x="321277" y="158825"/>
            <a:chExt cx="11552822" cy="6699175"/>
          </a:xfrm>
        </p:grpSpPr>
        <p:sp>
          <p:nvSpPr>
            <p:cNvPr id="21" name="양쪽 모서리가 둥근 사각형 4"/>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직사각형 5"/>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23" name="그룹 36"/>
            <p:cNvGrpSpPr/>
            <p:nvPr/>
          </p:nvGrpSpPr>
          <p:grpSpPr>
            <a:xfrm>
              <a:off x="9284636" y="365048"/>
              <a:ext cx="955185" cy="145042"/>
              <a:chOff x="567622" y="6375432"/>
              <a:chExt cx="955185" cy="145042"/>
            </a:xfrm>
          </p:grpSpPr>
          <p:sp>
            <p:nvSpPr>
              <p:cNvPr id="38"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C809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모서리가 둥근 직사각형 29"/>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1" name="그룹 32"/>
              <p:cNvGrpSpPr/>
              <p:nvPr/>
            </p:nvGrpSpPr>
            <p:grpSpPr>
              <a:xfrm flipH="1">
                <a:off x="567622" y="6375432"/>
                <a:ext cx="208503" cy="145042"/>
                <a:chOff x="696211" y="6375432"/>
                <a:chExt cx="208503" cy="145042"/>
              </a:xfrm>
            </p:grpSpPr>
            <p:sp>
              <p:nvSpPr>
                <p:cNvPr id="42"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모서리가 둥근 직사각형 31"/>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24" name="타원 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8" name="타원 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4" name="타원 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5" name="모서리가 둥근 직사각형 50"/>
            <p:cNvSpPr/>
            <p:nvPr/>
          </p:nvSpPr>
          <p:spPr>
            <a:xfrm>
              <a:off x="5006686" y="335631"/>
              <a:ext cx="3600000" cy="145272"/>
            </a:xfrm>
            <a:prstGeom prst="roundRect">
              <a:avLst>
                <a:gd name="adj" fmla="val 5000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36" name="직선 연결선 2"/>
            <p:cNvCxnSpPr/>
            <p:nvPr/>
          </p:nvCxnSpPr>
          <p:spPr>
            <a:xfrm>
              <a:off x="5114636" y="408267"/>
              <a:ext cx="2160000" cy="0"/>
            </a:xfrm>
            <a:prstGeom prst="line">
              <a:avLst/>
            </a:prstGeom>
            <a:ln w="69850" cap="rnd">
              <a:solidFill>
                <a:srgbClr val="FF9999"/>
              </a:solidFill>
              <a:prstDash val="sysDot"/>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3131544" y="1920060"/>
            <a:ext cx="5496604" cy="3046988"/>
          </a:xfrm>
          <a:prstGeom prst="rect">
            <a:avLst/>
          </a:prstGeom>
        </p:spPr>
        <p:txBody>
          <a:bodyPr wrap="square">
            <a:spAutoFit/>
          </a:bodyPr>
          <a:lstStyle/>
          <a:p>
            <a:pPr latinLnBrk="0"/>
            <a:r>
              <a:rPr lang="en-US" altLang="zh-TW" sz="1400" dirty="0">
                <a:solidFill>
                  <a:schemeClr val="bg1">
                    <a:lumMod val="65000"/>
                  </a:schemeClr>
                </a:solidFill>
                <a:latin typeface="Bahnschrift SemiBold" panose="020B0502040204020203" pitchFamily="34" charset="0"/>
              </a:rPr>
              <a:t>arXiv:1809.03355v1 [cs.CV] 10 Sep </a:t>
            </a:r>
            <a:r>
              <a:rPr lang="en-US" altLang="zh-TW" sz="1400" dirty="0" smtClean="0">
                <a:solidFill>
                  <a:schemeClr val="bg1">
                    <a:lumMod val="65000"/>
                  </a:schemeClr>
                </a:solidFill>
                <a:latin typeface="Bahnschrift SemiBold" panose="020B0502040204020203" pitchFamily="34" charset="0"/>
              </a:rPr>
              <a:t>2018</a:t>
            </a:r>
          </a:p>
          <a:p>
            <a:pPr latinLnBrk="0"/>
            <a:endParaRPr lang="en-US" altLang="zh-TW" dirty="0" smtClean="0">
              <a:solidFill>
                <a:schemeClr val="accent5"/>
              </a:solidFill>
              <a:latin typeface="Bahnschrift SemiBold" panose="020B0502040204020203" pitchFamily="34" charset="0"/>
              <a:ea typeface="Segoe UI Black" panose="020B0A02040204020203" pitchFamily="34" charset="0"/>
            </a:endParaRPr>
          </a:p>
          <a:p>
            <a:pPr latinLnBrk="0"/>
            <a:r>
              <a:rPr lang="en-US" altLang="zh-TW" sz="2400" dirty="0" smtClean="0">
                <a:solidFill>
                  <a:schemeClr val="accent5"/>
                </a:solidFill>
                <a:latin typeface="Bahnschrift SemiBold" panose="020B0502040204020203" pitchFamily="34" charset="0"/>
                <a:ea typeface="Segoe UI Black" panose="020B0A02040204020203" pitchFamily="34" charset="0"/>
              </a:rPr>
              <a:t>Learning </a:t>
            </a:r>
            <a:r>
              <a:rPr lang="en-US" altLang="zh-TW" sz="2400" dirty="0">
                <a:solidFill>
                  <a:schemeClr val="accent5"/>
                </a:solidFill>
                <a:latin typeface="Bahnschrift SemiBold" panose="020B0502040204020203" pitchFamily="34" charset="0"/>
                <a:ea typeface="Segoe UI Black" panose="020B0A02040204020203" pitchFamily="34" charset="0"/>
              </a:rPr>
              <a:t>to Zoom: </a:t>
            </a:r>
            <a:endParaRPr lang="en-US" altLang="zh-TW" sz="2400" dirty="0" smtClean="0">
              <a:solidFill>
                <a:schemeClr val="accent5"/>
              </a:solidFill>
              <a:latin typeface="Bahnschrift SemiBold" panose="020B0502040204020203" pitchFamily="34" charset="0"/>
              <a:ea typeface="Segoe UI Black" panose="020B0A02040204020203" pitchFamily="34" charset="0"/>
            </a:endParaRPr>
          </a:p>
          <a:p>
            <a:pPr latinLnBrk="0"/>
            <a:r>
              <a:rPr lang="en-US" altLang="zh-TW" sz="2400" dirty="0" smtClean="0">
                <a:solidFill>
                  <a:schemeClr val="accent5"/>
                </a:solidFill>
                <a:latin typeface="Bahnschrift SemiBold" panose="020B0502040204020203" pitchFamily="34" charset="0"/>
                <a:ea typeface="Segoe UI Black" panose="020B0A02040204020203" pitchFamily="34" charset="0"/>
              </a:rPr>
              <a:t>a </a:t>
            </a:r>
            <a:r>
              <a:rPr lang="en-US" altLang="zh-TW" sz="2400" dirty="0">
                <a:solidFill>
                  <a:schemeClr val="accent5"/>
                </a:solidFill>
                <a:latin typeface="Bahnschrift SemiBold" panose="020B0502040204020203" pitchFamily="34" charset="0"/>
                <a:ea typeface="Segoe UI Black" panose="020B0A02040204020203" pitchFamily="34" charset="0"/>
              </a:rPr>
              <a:t>Saliency-Based </a:t>
            </a:r>
            <a:r>
              <a:rPr lang="en-US" altLang="zh-TW" sz="2400" dirty="0" smtClean="0">
                <a:solidFill>
                  <a:schemeClr val="accent5"/>
                </a:solidFill>
                <a:latin typeface="Bahnschrift SemiBold" panose="020B0502040204020203" pitchFamily="34" charset="0"/>
                <a:ea typeface="Segoe UI Black" panose="020B0A02040204020203" pitchFamily="34" charset="0"/>
              </a:rPr>
              <a:t>Sampling Layer </a:t>
            </a:r>
          </a:p>
          <a:p>
            <a:pPr latinLnBrk="0"/>
            <a:r>
              <a:rPr lang="en-US" altLang="zh-TW" sz="2400" dirty="0" smtClean="0">
                <a:solidFill>
                  <a:schemeClr val="accent5"/>
                </a:solidFill>
                <a:latin typeface="Bahnschrift SemiBold" panose="020B0502040204020203" pitchFamily="34" charset="0"/>
                <a:ea typeface="Segoe UI Black" panose="020B0A02040204020203" pitchFamily="34" charset="0"/>
              </a:rPr>
              <a:t>for </a:t>
            </a:r>
            <a:r>
              <a:rPr lang="en-US" altLang="zh-TW" sz="2400" dirty="0">
                <a:solidFill>
                  <a:schemeClr val="accent5"/>
                </a:solidFill>
                <a:latin typeface="Bahnschrift SemiBold" panose="020B0502040204020203" pitchFamily="34" charset="0"/>
                <a:ea typeface="Segoe UI Black" panose="020B0A02040204020203" pitchFamily="34" charset="0"/>
              </a:rPr>
              <a:t>Neural Networks</a:t>
            </a:r>
            <a:endParaRPr lang="en-US" altLang="zh-TW" dirty="0" smtClean="0">
              <a:solidFill>
                <a:schemeClr val="tx1">
                  <a:lumMod val="65000"/>
                  <a:lumOff val="35000"/>
                </a:schemeClr>
              </a:solidFill>
              <a:latin typeface="Bahnschrift SemiBold" panose="020B0502040204020203" pitchFamily="34" charset="0"/>
              <a:ea typeface="Segoe UI Black" panose="020B0A02040204020203" pitchFamily="34" charset="0"/>
            </a:endParaRPr>
          </a:p>
          <a:p>
            <a:endParaRPr lang="en-US" altLang="zh-TW" dirty="0">
              <a:solidFill>
                <a:schemeClr val="tx1">
                  <a:lumMod val="65000"/>
                  <a:lumOff val="35000"/>
                </a:schemeClr>
              </a:solidFill>
              <a:latin typeface="Bahnschrift SemiBold" panose="020B0502040204020203" pitchFamily="34" charset="0"/>
              <a:ea typeface="Segoe UI Black" panose="020B0A02040204020203" pitchFamily="34" charset="0"/>
            </a:endParaRPr>
          </a:p>
          <a:p>
            <a:r>
              <a:rPr lang="en-US" altLang="zh-TW" sz="1400" dirty="0" err="1" smtClean="0">
                <a:solidFill>
                  <a:schemeClr val="tx1">
                    <a:lumMod val="50000"/>
                    <a:lumOff val="50000"/>
                  </a:schemeClr>
                </a:solidFill>
                <a:latin typeface="Bahnschrift SemiBold" panose="020B0502040204020203" pitchFamily="34" charset="0"/>
                <a:ea typeface="Segoe UI Black" panose="020B0A02040204020203" pitchFamily="34" charset="0"/>
              </a:rPr>
              <a:t>Adri`a</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 </a:t>
            </a:r>
            <a:r>
              <a:rPr lang="en-US" altLang="zh-TW" sz="1400" dirty="0" err="1" smtClean="0">
                <a:solidFill>
                  <a:schemeClr val="tx1">
                    <a:lumMod val="50000"/>
                    <a:lumOff val="50000"/>
                  </a:schemeClr>
                </a:solidFill>
                <a:latin typeface="Bahnschrift SemiBold" panose="020B0502040204020203" pitchFamily="34" charset="0"/>
                <a:ea typeface="Segoe UI Black" panose="020B0A02040204020203" pitchFamily="34" charset="0"/>
              </a:rPr>
              <a:t>Recasens</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 </a:t>
            </a:r>
            <a:r>
              <a:rPr lang="en-US" altLang="zh-TW" sz="1400" dirty="0">
                <a:solidFill>
                  <a:schemeClr val="tx1">
                    <a:lumMod val="50000"/>
                    <a:lumOff val="50000"/>
                  </a:schemeClr>
                </a:solidFill>
                <a:latin typeface="Bahnschrift SemiBold" panose="020B0502040204020203" pitchFamily="34" charset="0"/>
                <a:ea typeface="Segoe UI Black" panose="020B0A02040204020203" pitchFamily="34" charset="0"/>
              </a:rPr>
              <a:t>Petr </a:t>
            </a:r>
            <a:r>
              <a:rPr lang="en-US" altLang="zh-TW" sz="1400" dirty="0" err="1" smtClean="0">
                <a:solidFill>
                  <a:schemeClr val="tx1">
                    <a:lumMod val="50000"/>
                    <a:lumOff val="50000"/>
                  </a:schemeClr>
                </a:solidFill>
                <a:latin typeface="Bahnschrift SemiBold" panose="020B0502040204020203" pitchFamily="34" charset="0"/>
                <a:ea typeface="Segoe UI Black" panose="020B0A02040204020203" pitchFamily="34" charset="0"/>
              </a:rPr>
              <a:t>Kellnhofer</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 </a:t>
            </a:r>
            <a:r>
              <a:rPr lang="en-US" altLang="zh-TW" sz="1400" dirty="0">
                <a:solidFill>
                  <a:schemeClr val="tx1">
                    <a:lumMod val="50000"/>
                    <a:lumOff val="50000"/>
                  </a:schemeClr>
                </a:solidFill>
                <a:latin typeface="Bahnschrift SemiBold" panose="020B0502040204020203" pitchFamily="34" charset="0"/>
                <a:ea typeface="Segoe UI Black" panose="020B0A02040204020203" pitchFamily="34" charset="0"/>
              </a:rPr>
              <a:t>Simon </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Stent, </a:t>
            </a:r>
            <a:r>
              <a:rPr lang="en-US" altLang="zh-TW" sz="1400" dirty="0" err="1" smtClean="0">
                <a:solidFill>
                  <a:schemeClr val="tx1">
                    <a:lumMod val="50000"/>
                    <a:lumOff val="50000"/>
                  </a:schemeClr>
                </a:solidFill>
                <a:latin typeface="Bahnschrift SemiBold" panose="020B0502040204020203" pitchFamily="34" charset="0"/>
                <a:ea typeface="Segoe UI Black" panose="020B0A02040204020203" pitchFamily="34" charset="0"/>
              </a:rPr>
              <a:t>Wojciech</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 </a:t>
            </a:r>
            <a:r>
              <a:rPr lang="en-US" altLang="zh-TW" sz="1400" dirty="0" err="1" smtClean="0">
                <a:solidFill>
                  <a:schemeClr val="tx1">
                    <a:lumMod val="50000"/>
                    <a:lumOff val="50000"/>
                  </a:schemeClr>
                </a:solidFill>
                <a:latin typeface="Bahnschrift SemiBold" panose="020B0502040204020203" pitchFamily="34" charset="0"/>
                <a:ea typeface="Segoe UI Black" panose="020B0A02040204020203" pitchFamily="34" charset="0"/>
              </a:rPr>
              <a:t>Matusik</a:t>
            </a:r>
            <a:r>
              <a:rPr lang="en-US" altLang="zh-TW" sz="1400" dirty="0" smtClean="0">
                <a:solidFill>
                  <a:schemeClr val="tx1">
                    <a:lumMod val="50000"/>
                    <a:lumOff val="50000"/>
                  </a:schemeClr>
                </a:solidFill>
                <a:latin typeface="Bahnschrift SemiBold" panose="020B0502040204020203" pitchFamily="34" charset="0"/>
                <a:ea typeface="Segoe UI Black" panose="020B0A02040204020203" pitchFamily="34" charset="0"/>
              </a:rPr>
              <a:t>, and Antonio </a:t>
            </a:r>
            <a:r>
              <a:rPr lang="en-US" altLang="zh-TW" sz="1400" dirty="0" err="1">
                <a:solidFill>
                  <a:schemeClr val="tx1">
                    <a:lumMod val="50000"/>
                    <a:lumOff val="50000"/>
                  </a:schemeClr>
                </a:solidFill>
                <a:latin typeface="Bahnschrift SemiBold" panose="020B0502040204020203" pitchFamily="34" charset="0"/>
                <a:ea typeface="Segoe UI Black" panose="020B0A02040204020203" pitchFamily="34" charset="0"/>
              </a:rPr>
              <a:t>Torralba</a:t>
            </a:r>
            <a:endParaRPr lang="en-US" altLang="zh-TW" sz="1400" dirty="0">
              <a:solidFill>
                <a:schemeClr val="tx1">
                  <a:lumMod val="50000"/>
                  <a:lumOff val="50000"/>
                </a:schemeClr>
              </a:solidFill>
              <a:latin typeface="Bahnschrift SemiBold" panose="020B0502040204020203" pitchFamily="34" charset="0"/>
              <a:ea typeface="Segoe UI Black" panose="020B0A02040204020203" pitchFamily="34" charset="0"/>
            </a:endParaRPr>
          </a:p>
          <a:p>
            <a:endParaRPr lang="en-US" altLang="zh-TW" dirty="0">
              <a:solidFill>
                <a:schemeClr val="tx1">
                  <a:lumMod val="50000"/>
                  <a:lumOff val="50000"/>
                </a:schemeClr>
              </a:solidFill>
              <a:latin typeface="Bahnschrift SemiBold" panose="020B0502040204020203" pitchFamily="34" charset="0"/>
              <a:ea typeface="Segoe UI Black" panose="020B0A02040204020203" pitchFamily="34" charset="0"/>
            </a:endParaRPr>
          </a:p>
          <a:p>
            <a:r>
              <a:rPr lang="en-US" altLang="zh-TW" sz="1200" dirty="0" smtClean="0">
                <a:solidFill>
                  <a:schemeClr val="bg1">
                    <a:lumMod val="65000"/>
                  </a:schemeClr>
                </a:solidFill>
                <a:latin typeface="Bahnschrift SemiBold" panose="020B0502040204020203" pitchFamily="34" charset="0"/>
                <a:ea typeface="Segoe UI Black" panose="020B0A02040204020203" pitchFamily="34" charset="0"/>
              </a:rPr>
              <a:t>Massachusetts </a:t>
            </a:r>
            <a:r>
              <a:rPr lang="en-US" altLang="zh-TW" sz="1200" dirty="0">
                <a:solidFill>
                  <a:schemeClr val="bg1">
                    <a:lumMod val="65000"/>
                  </a:schemeClr>
                </a:solidFill>
                <a:latin typeface="Bahnschrift SemiBold" panose="020B0502040204020203" pitchFamily="34" charset="0"/>
                <a:ea typeface="Segoe UI Black" panose="020B0A02040204020203" pitchFamily="34" charset="0"/>
              </a:rPr>
              <a:t>Institute of Technology, Cambridge MA 02139, </a:t>
            </a:r>
            <a:r>
              <a:rPr lang="en-US" altLang="zh-TW" sz="1200" dirty="0" smtClean="0">
                <a:solidFill>
                  <a:schemeClr val="bg1">
                    <a:lumMod val="65000"/>
                  </a:schemeClr>
                </a:solidFill>
                <a:latin typeface="Bahnschrift SemiBold" panose="020B0502040204020203" pitchFamily="34" charset="0"/>
                <a:ea typeface="Segoe UI Black" panose="020B0A02040204020203" pitchFamily="34" charset="0"/>
              </a:rPr>
              <a:t>USA</a:t>
            </a:r>
          </a:p>
          <a:p>
            <a:r>
              <a:rPr lang="it-IT" altLang="zh-TW" sz="1200" dirty="0">
                <a:solidFill>
                  <a:schemeClr val="bg1">
                    <a:lumMod val="65000"/>
                  </a:schemeClr>
                </a:solidFill>
                <a:latin typeface="Bahnschrift SemiBold" panose="020B0502040204020203" pitchFamily="34" charset="0"/>
                <a:ea typeface="Segoe UI Black" panose="020B0A02040204020203" pitchFamily="34" charset="0"/>
              </a:rPr>
              <a:t>Toyota Research Institute, Cambridge, MA, 02139, </a:t>
            </a:r>
            <a:r>
              <a:rPr lang="it-IT" altLang="zh-TW" sz="1200" dirty="0" smtClean="0">
                <a:solidFill>
                  <a:schemeClr val="bg1">
                    <a:lumMod val="65000"/>
                  </a:schemeClr>
                </a:solidFill>
                <a:latin typeface="Bahnschrift SemiBold" panose="020B0502040204020203" pitchFamily="34" charset="0"/>
                <a:ea typeface="Segoe UI Black" panose="020B0A02040204020203" pitchFamily="34" charset="0"/>
              </a:rPr>
              <a:t>USA</a:t>
            </a:r>
            <a:endParaRPr lang="it-IT" altLang="zh-TW" sz="1200" dirty="0">
              <a:solidFill>
                <a:schemeClr val="bg1">
                  <a:lumMod val="65000"/>
                </a:schemeClr>
              </a:solidFill>
              <a:latin typeface="Bahnschrift SemiBold" panose="020B0502040204020203" pitchFamily="34" charset="0"/>
              <a:ea typeface="Segoe UI Black" panose="020B0A02040204020203" pitchFamily="34" charset="0"/>
            </a:endParaRPr>
          </a:p>
        </p:txBody>
      </p:sp>
      <p:sp>
        <p:nvSpPr>
          <p:cNvPr id="45" name="矩形 44"/>
          <p:cNvSpPr/>
          <p:nvPr/>
        </p:nvSpPr>
        <p:spPr>
          <a:xfrm>
            <a:off x="7190043" y="5368868"/>
            <a:ext cx="2074607" cy="369332"/>
          </a:xfrm>
          <a:prstGeom prst="rect">
            <a:avLst/>
          </a:prstGeom>
        </p:spPr>
        <p:txBody>
          <a:bodyPr wrap="none">
            <a:spAutoFit/>
          </a:bodyPr>
          <a:lstStyle/>
          <a:p>
            <a:r>
              <a:rPr lang="en-US" altLang="zh-TW" dirty="0" smtClean="0">
                <a:solidFill>
                  <a:schemeClr val="bg2">
                    <a:lumMod val="75000"/>
                  </a:schemeClr>
                </a:solidFill>
                <a:latin typeface="Bahnschrift SemiBold" panose="020B0502040204020203" pitchFamily="34" charset="0"/>
              </a:rPr>
              <a:t>P76094648</a:t>
            </a:r>
            <a:r>
              <a:rPr lang="zh-TW" altLang="en-US" dirty="0" smtClean="0">
                <a:solidFill>
                  <a:schemeClr val="bg2">
                    <a:lumMod val="75000"/>
                  </a:schemeClr>
                </a:solidFill>
                <a:latin typeface="Bahnschrift SemiBold" panose="020B0502040204020203" pitchFamily="34" charset="0"/>
              </a:rPr>
              <a:t> </a:t>
            </a:r>
            <a:r>
              <a:rPr lang="zh-TW" altLang="en-US" b="1" dirty="0">
                <a:solidFill>
                  <a:schemeClr val="bg2">
                    <a:lumMod val="75000"/>
                  </a:schemeClr>
                </a:solidFill>
                <a:latin typeface="微軟正黑體" panose="020B0604030504040204" pitchFamily="34" charset="-120"/>
                <a:ea typeface="微軟正黑體" panose="020B0604030504040204" pitchFamily="34" charset="-120"/>
              </a:rPr>
              <a:t>陳顗</a:t>
            </a:r>
            <a:r>
              <a:rPr lang="zh-TW" altLang="en-US" b="1" dirty="0" smtClean="0">
                <a:solidFill>
                  <a:schemeClr val="bg2">
                    <a:lumMod val="75000"/>
                  </a:schemeClr>
                </a:solidFill>
                <a:latin typeface="微軟正黑體" panose="020B0604030504040204" pitchFamily="34" charset="-120"/>
                <a:ea typeface="微軟正黑體" panose="020B0604030504040204" pitchFamily="34" charset="-120"/>
              </a:rPr>
              <a:t>汝</a:t>
            </a:r>
            <a:endParaRPr lang="en-US" altLang="zh-TW" b="1" dirty="0" smtClean="0">
              <a:solidFill>
                <a:schemeClr val="bg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6563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4770319" cy="5078313"/>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3.1	Saliency Network</a:t>
            </a:r>
          </a:p>
          <a:p>
            <a:pPr latinLnBrk="0">
              <a:lnSpc>
                <a:spcPct val="150000"/>
              </a:lnSpc>
            </a:pPr>
            <a:endParaRPr lang="en-US" altLang="zh-TW" sz="1200" dirty="0">
              <a:solidFill>
                <a:schemeClr val="tx1">
                  <a:lumMod val="50000"/>
                  <a:lumOff val="50000"/>
                </a:schemeClr>
              </a:solidFill>
              <a:latin typeface="Bahnschrift" panose="020B0502040204020203" pitchFamily="34" charset="0"/>
            </a:endParaRPr>
          </a:p>
          <a:p>
            <a:pPr latinLnBrk="0">
              <a:lnSpc>
                <a:spcPct val="150000"/>
              </a:lnSpc>
            </a:pPr>
            <a:r>
              <a:rPr lang="en-US" altLang="zh-TW" dirty="0">
                <a:solidFill>
                  <a:schemeClr val="tx1">
                    <a:lumMod val="50000"/>
                    <a:lumOff val="50000"/>
                  </a:schemeClr>
                </a:solidFill>
                <a:latin typeface="Bahnschrift" panose="020B0502040204020203" pitchFamily="34" charset="0"/>
              </a:rPr>
              <a:t>The saliency network fs produces a saliency map S from the low resolution image: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The </a:t>
            </a:r>
            <a:r>
              <a:rPr lang="en-US" altLang="zh-TW" dirty="0">
                <a:solidFill>
                  <a:schemeClr val="tx1">
                    <a:lumMod val="50000"/>
                    <a:lumOff val="50000"/>
                  </a:schemeClr>
                </a:solidFill>
                <a:latin typeface="Bahnschrift" panose="020B0502040204020203" pitchFamily="34" charset="0"/>
              </a:rPr>
              <a:t>choice of network for this stage is flexible and may be changed depending on the task.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1600"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Apply </a:t>
            </a:r>
            <a:r>
              <a:rPr lang="en-US" altLang="zh-TW" dirty="0">
                <a:solidFill>
                  <a:schemeClr val="tx1">
                    <a:lumMod val="50000"/>
                    <a:lumOff val="50000"/>
                  </a:schemeClr>
                </a:solidFill>
                <a:latin typeface="Bahnschrift" panose="020B0502040204020203" pitchFamily="34" charset="0"/>
              </a:rPr>
              <a:t>a </a:t>
            </a:r>
            <a:r>
              <a:rPr lang="en-US" altLang="zh-TW" dirty="0" err="1">
                <a:solidFill>
                  <a:schemeClr val="accent5"/>
                </a:solidFill>
                <a:latin typeface="Bahnschrift" panose="020B0502040204020203" pitchFamily="34" charset="0"/>
              </a:rPr>
              <a:t>softmax</a:t>
            </a:r>
            <a:r>
              <a:rPr lang="en-US" altLang="zh-TW" dirty="0">
                <a:solidFill>
                  <a:schemeClr val="accent5"/>
                </a:solidFill>
                <a:latin typeface="Bahnschrift" panose="020B0502040204020203" pitchFamily="34" charset="0"/>
              </a:rPr>
              <a:t> </a:t>
            </a:r>
            <a:r>
              <a:rPr lang="en-US" altLang="zh-TW" dirty="0">
                <a:solidFill>
                  <a:schemeClr val="tx1">
                    <a:lumMod val="50000"/>
                    <a:lumOff val="50000"/>
                  </a:schemeClr>
                </a:solidFill>
                <a:latin typeface="Bahnschrift" panose="020B0502040204020203" pitchFamily="34" charset="0"/>
              </a:rPr>
              <a:t>operation in the final layer to normalize the output map.</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339927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3" name="圖片 2"/>
          <p:cNvPicPr>
            <a:picLocks noChangeAspect="1"/>
          </p:cNvPicPr>
          <p:nvPr/>
        </p:nvPicPr>
        <p:blipFill>
          <a:blip r:embed="rId3"/>
          <a:stretch>
            <a:fillRect/>
          </a:stretch>
        </p:blipFill>
        <p:spPr>
          <a:xfrm>
            <a:off x="5906593" y="1552195"/>
            <a:ext cx="5619750" cy="3895725"/>
          </a:xfrm>
          <a:prstGeom prst="rect">
            <a:avLst/>
          </a:prstGeom>
        </p:spPr>
      </p:pic>
      <p:pic>
        <p:nvPicPr>
          <p:cNvPr id="4" name="圖片 3"/>
          <p:cNvPicPr>
            <a:picLocks noChangeAspect="1"/>
          </p:cNvPicPr>
          <p:nvPr/>
        </p:nvPicPr>
        <p:blipFill>
          <a:blip r:embed="rId4"/>
          <a:stretch>
            <a:fillRect/>
          </a:stretch>
        </p:blipFill>
        <p:spPr>
          <a:xfrm>
            <a:off x="2207517" y="2687955"/>
            <a:ext cx="1247775" cy="323850"/>
          </a:xfrm>
          <a:prstGeom prst="rect">
            <a:avLst/>
          </a:prstGeom>
        </p:spPr>
      </p:pic>
    </p:spTree>
    <p:extLst>
      <p:ext uri="{BB962C8B-B14F-4D97-AF65-F5344CB8AC3E}">
        <p14:creationId xmlns:p14="http://schemas.microsoft.com/office/powerpoint/2010/main" val="4177507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5058186" cy="4016484"/>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3.2	Sampling Approach</a:t>
            </a: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A</a:t>
            </a:r>
            <a:r>
              <a:rPr lang="zh-TW" altLang="en-US" dirty="0" smtClean="0">
                <a:solidFill>
                  <a:schemeClr val="tx1">
                    <a:lumMod val="50000"/>
                    <a:lumOff val="50000"/>
                  </a:schemeClr>
                </a:solidFill>
                <a:latin typeface="Bahnschrift" panose="020B0502040204020203" pitchFamily="34" charset="0"/>
              </a:rPr>
              <a:t> </a:t>
            </a:r>
            <a:r>
              <a:rPr lang="en-US" altLang="zh-TW" dirty="0" smtClean="0">
                <a:solidFill>
                  <a:schemeClr val="tx1">
                    <a:lumMod val="50000"/>
                    <a:lumOff val="50000"/>
                  </a:schemeClr>
                </a:solidFill>
                <a:latin typeface="Bahnschrift" panose="020B0502040204020203" pitchFamily="34" charset="0"/>
              </a:rPr>
              <a:t>sampler </a:t>
            </a:r>
            <a:r>
              <a:rPr lang="en-US" altLang="zh-TW" dirty="0">
                <a:solidFill>
                  <a:schemeClr val="tx1">
                    <a:lumMod val="50000"/>
                    <a:lumOff val="50000"/>
                  </a:schemeClr>
                </a:solidFill>
                <a:latin typeface="Bahnschrift" panose="020B0502040204020203" pitchFamily="34" charset="0"/>
              </a:rPr>
              <a:t>g takes as input the saliency map S along with the full resolution image I and computes J = g(I, S</a:t>
            </a:r>
            <a:r>
              <a:rPr lang="en-US" altLang="zh-TW" dirty="0" smtClean="0">
                <a:solidFill>
                  <a:schemeClr val="tx1">
                    <a:lumMod val="50000"/>
                    <a:lumOff val="50000"/>
                  </a:schemeClr>
                </a:solidFill>
                <a:latin typeface="Bahnschrift" panose="020B0502040204020203" pitchFamily="34" charset="0"/>
              </a:rPr>
              <a:t>).</a:t>
            </a: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That </a:t>
            </a:r>
            <a:r>
              <a:rPr lang="en-US" altLang="zh-TW" dirty="0">
                <a:solidFill>
                  <a:schemeClr val="tx1">
                    <a:lumMod val="50000"/>
                    <a:lumOff val="50000"/>
                  </a:schemeClr>
                </a:solidFill>
                <a:latin typeface="Bahnschrift" panose="020B0502040204020203" pitchFamily="34" charset="0"/>
              </a:rPr>
              <a:t>is, an image with the same dimensions as </a:t>
            </a:r>
            <a:r>
              <a:rPr lang="en-US" altLang="zh-TW" dirty="0" smtClean="0">
                <a:solidFill>
                  <a:schemeClr val="tx1">
                    <a:lumMod val="50000"/>
                    <a:lumOff val="50000"/>
                  </a:schemeClr>
                </a:solidFill>
                <a:latin typeface="Bahnschrift" panose="020B0502040204020203" pitchFamily="34" charset="0"/>
              </a:rPr>
              <a:t>Il </a:t>
            </a:r>
            <a:r>
              <a:rPr lang="en-US" altLang="zh-TW" dirty="0">
                <a:solidFill>
                  <a:schemeClr val="tx1">
                    <a:lumMod val="50000"/>
                    <a:lumOff val="50000"/>
                  </a:schemeClr>
                </a:solidFill>
                <a:latin typeface="Bahnschrift" panose="020B0502040204020203" pitchFamily="34" charset="0"/>
              </a:rPr>
              <a:t>, that has been sampled from I such that highly weighted areas in S are represented by a larger image </a:t>
            </a:r>
            <a:r>
              <a:rPr lang="en-US" altLang="zh-TW" dirty="0" smtClean="0">
                <a:solidFill>
                  <a:schemeClr val="tx1">
                    <a:lumMod val="50000"/>
                    <a:lumOff val="50000"/>
                  </a:schemeClr>
                </a:solidFill>
                <a:latin typeface="Bahnschrift" panose="020B0502040204020203" pitchFamily="34" charset="0"/>
              </a:rPr>
              <a:t>extent.</a:t>
            </a:r>
          </a:p>
        </p:txBody>
      </p:sp>
      <p:sp>
        <p:nvSpPr>
          <p:cNvPr id="22" name="모서리가 둥근 직사각형 26"/>
          <p:cNvSpPr/>
          <p:nvPr/>
        </p:nvSpPr>
        <p:spPr>
          <a:xfrm>
            <a:off x="1873769" y="6348717"/>
            <a:ext cx="4052897"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3" name="圖片 22"/>
          <p:cNvPicPr>
            <a:picLocks noChangeAspect="1"/>
          </p:cNvPicPr>
          <p:nvPr/>
        </p:nvPicPr>
        <p:blipFill>
          <a:blip r:embed="rId3"/>
          <a:stretch>
            <a:fillRect/>
          </a:stretch>
        </p:blipFill>
        <p:spPr>
          <a:xfrm>
            <a:off x="5906593" y="1552195"/>
            <a:ext cx="5619750" cy="3895725"/>
          </a:xfrm>
          <a:prstGeom prst="rect">
            <a:avLst/>
          </a:prstGeom>
        </p:spPr>
      </p:pic>
    </p:spTree>
    <p:extLst>
      <p:ext uri="{BB962C8B-B14F-4D97-AF65-F5344CB8AC3E}">
        <p14:creationId xmlns:p14="http://schemas.microsoft.com/office/powerpoint/2010/main" val="82270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10477862" cy="4154984"/>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3.2	Sampling Approach</a:t>
            </a: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They </a:t>
            </a:r>
            <a:r>
              <a:rPr lang="en-US" altLang="zh-TW" dirty="0">
                <a:solidFill>
                  <a:schemeClr val="tx1">
                    <a:lumMod val="50000"/>
                    <a:lumOff val="50000"/>
                  </a:schemeClr>
                </a:solidFill>
                <a:latin typeface="Bahnschrift" panose="020B0502040204020203" pitchFamily="34" charset="0"/>
              </a:rPr>
              <a:t>compute a mapping between the sampled image and the original image and then use the </a:t>
            </a:r>
            <a:r>
              <a:rPr lang="en-US" altLang="zh-TW" dirty="0">
                <a:solidFill>
                  <a:schemeClr val="accent2"/>
                </a:solidFill>
                <a:latin typeface="Bahnschrift" panose="020B0502040204020203" pitchFamily="34" charset="0"/>
              </a:rPr>
              <a:t>grid sampler </a:t>
            </a:r>
            <a:r>
              <a:rPr lang="en-US" altLang="zh-TW" dirty="0">
                <a:solidFill>
                  <a:schemeClr val="tx1">
                    <a:lumMod val="50000"/>
                    <a:lumOff val="50000"/>
                  </a:schemeClr>
                </a:solidFill>
                <a:latin typeface="Bahnschrift" panose="020B0502040204020203" pitchFamily="34" charset="0"/>
              </a:rPr>
              <a:t>introduced in </a:t>
            </a:r>
            <a:r>
              <a:rPr lang="en-US" altLang="zh-TW" dirty="0" smtClean="0">
                <a:solidFill>
                  <a:schemeClr val="tx1">
                    <a:lumMod val="50000"/>
                    <a:lumOff val="50000"/>
                  </a:schemeClr>
                </a:solidFill>
                <a:latin typeface="Bahnschrift" panose="020B0502040204020203" pitchFamily="34" charset="0"/>
              </a:rPr>
              <a:t>STN. This </a:t>
            </a:r>
            <a:r>
              <a:rPr lang="en-US" altLang="zh-TW" dirty="0">
                <a:solidFill>
                  <a:schemeClr val="tx1">
                    <a:lumMod val="50000"/>
                    <a:lumOff val="50000"/>
                  </a:schemeClr>
                </a:solidFill>
                <a:latin typeface="Bahnschrift" panose="020B0502040204020203" pitchFamily="34" charset="0"/>
              </a:rPr>
              <a:t>mapping can be written in the standard form as two functions u(x, y) and v(x, y) such that </a:t>
            </a:r>
            <a:r>
              <a:rPr lang="en-US" altLang="zh-TW" dirty="0">
                <a:solidFill>
                  <a:schemeClr val="accent5"/>
                </a:solidFill>
                <a:latin typeface="Bahnschrift" panose="020B0502040204020203" pitchFamily="34" charset="0"/>
              </a:rPr>
              <a:t>J(x, y) = I(u(x, y), v(x, y</a:t>
            </a:r>
            <a:r>
              <a:rPr lang="en-US" altLang="zh-TW" dirty="0" smtClean="0">
                <a:solidFill>
                  <a:schemeClr val="accent5"/>
                </a:solidFill>
                <a:latin typeface="Bahnschrift" panose="020B0502040204020203" pitchFamily="34" charset="0"/>
              </a:rPr>
              <a:t>))</a:t>
            </a:r>
            <a:r>
              <a:rPr lang="en-US" altLang="zh-TW" dirty="0" smtClean="0">
                <a:solidFill>
                  <a:schemeClr val="tx1">
                    <a:lumMod val="50000"/>
                    <a:lumOff val="50000"/>
                  </a:schemeClr>
                </a:solidFill>
                <a:latin typeface="Bahnschrift" panose="020B0502040204020203" pitchFamily="34" charset="0"/>
              </a:rPr>
              <a:t>.</a:t>
            </a:r>
          </a:p>
          <a:p>
            <a:pPr latinLnBrk="0">
              <a:lnSpc>
                <a:spcPct val="150000"/>
              </a:lnSpc>
            </a:pPr>
            <a:endParaRPr lang="en-US" altLang="zh-TW" sz="1200" dirty="0">
              <a:solidFill>
                <a:schemeClr val="tx1">
                  <a:lumMod val="50000"/>
                  <a:lumOff val="50000"/>
                </a:schemeClr>
              </a:solidFill>
              <a:latin typeface="Bahnschrift" panose="020B0502040204020203" pitchFamily="34" charset="0"/>
            </a:endParaRPr>
          </a:p>
          <a:p>
            <a:pPr latinLnBrk="0">
              <a:lnSpc>
                <a:spcPct val="150000"/>
              </a:lnSpc>
            </a:pPr>
            <a:r>
              <a:rPr lang="en-US" altLang="zh-TW" dirty="0">
                <a:solidFill>
                  <a:schemeClr val="tx1">
                    <a:lumMod val="50000"/>
                    <a:lumOff val="50000"/>
                  </a:schemeClr>
                </a:solidFill>
                <a:latin typeface="Bahnschrift" panose="020B0502040204020203" pitchFamily="34" charset="0"/>
              </a:rPr>
              <a:t>The main goal for the design of u and v is to map pixels proportionally to the normalized weight assigned to them by the saliency map.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1200" dirty="0">
              <a:solidFill>
                <a:schemeClr val="tx1">
                  <a:lumMod val="50000"/>
                  <a:lumOff val="50000"/>
                </a:schemeClr>
              </a:solidFill>
              <a:latin typeface="Bahnschrift" panose="020B0502040204020203" pitchFamily="34" charset="0"/>
            </a:endParaRPr>
          </a:p>
          <a:p>
            <a:pPr latinLnBrk="0">
              <a:lnSpc>
                <a:spcPct val="150000"/>
              </a:lnSpc>
            </a:pPr>
            <a:r>
              <a:rPr lang="en-US" altLang="zh-TW" dirty="0">
                <a:solidFill>
                  <a:schemeClr val="tx1">
                    <a:lumMod val="50000"/>
                    <a:lumOff val="50000"/>
                  </a:schemeClr>
                </a:solidFill>
                <a:latin typeface="Bahnschrift" panose="020B0502040204020203" pitchFamily="34" charset="0"/>
              </a:rPr>
              <a:t>Assuming that u(x, y), v(x, y), x and y range from 0 to 1, an exact approximation to this problem would be to find u and v such that: </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4603229"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3" name="圖片 2"/>
          <p:cNvPicPr>
            <a:picLocks noChangeAspect="1"/>
          </p:cNvPicPr>
          <p:nvPr/>
        </p:nvPicPr>
        <p:blipFill>
          <a:blip r:embed="rId3"/>
          <a:stretch>
            <a:fillRect/>
          </a:stretch>
        </p:blipFill>
        <p:spPr>
          <a:xfrm>
            <a:off x="4680167" y="5031055"/>
            <a:ext cx="3792352" cy="682723"/>
          </a:xfrm>
          <a:prstGeom prst="rect">
            <a:avLst/>
          </a:prstGeom>
        </p:spPr>
      </p:pic>
    </p:spTree>
    <p:extLst>
      <p:ext uri="{BB962C8B-B14F-4D97-AF65-F5344CB8AC3E}">
        <p14:creationId xmlns:p14="http://schemas.microsoft.com/office/powerpoint/2010/main" val="406335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5313739" cy="3785652"/>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3.2	Sampling Approach</a:t>
            </a: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Finding u and v is equivalent to finding the change of variables that transforms the distribution set by S(x, y) to a uniform distribution. </a:t>
            </a:r>
          </a:p>
          <a:p>
            <a:pPr latinLnBrk="0">
              <a:lnSpc>
                <a:spcPct val="150000"/>
              </a:lnSpc>
            </a:pPr>
            <a:r>
              <a:rPr lang="en-US" altLang="zh-TW" dirty="0" smtClean="0">
                <a:solidFill>
                  <a:schemeClr val="tx1">
                    <a:lumMod val="50000"/>
                    <a:lumOff val="50000"/>
                  </a:schemeClr>
                </a:solidFill>
                <a:latin typeface="Bahnschrift" panose="020B0502040204020203" pitchFamily="34" charset="0"/>
              </a:rPr>
              <a:t>However, solutions for the problem </a:t>
            </a:r>
            <a:r>
              <a:rPr lang="en-US" altLang="zh-TW" dirty="0">
                <a:solidFill>
                  <a:schemeClr val="tx1">
                    <a:lumMod val="50000"/>
                    <a:lumOff val="50000"/>
                  </a:schemeClr>
                </a:solidFill>
                <a:latin typeface="Bahnschrift" panose="020B0502040204020203" pitchFamily="34" charset="0"/>
              </a:rPr>
              <a:t>are computationally very </a:t>
            </a:r>
            <a:r>
              <a:rPr lang="en-US" altLang="zh-TW" dirty="0" smtClean="0">
                <a:solidFill>
                  <a:schemeClr val="tx1">
                    <a:lumMod val="50000"/>
                    <a:lumOff val="50000"/>
                  </a:schemeClr>
                </a:solidFill>
                <a:latin typeface="Bahnschrift" panose="020B0502040204020203" pitchFamily="34" charset="0"/>
              </a:rPr>
              <a:t>costly.</a:t>
            </a: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Therefore, they took </a:t>
            </a:r>
            <a:r>
              <a:rPr lang="en-US" altLang="zh-TW" dirty="0">
                <a:solidFill>
                  <a:schemeClr val="tx1">
                    <a:lumMod val="50000"/>
                    <a:lumOff val="50000"/>
                  </a:schemeClr>
                </a:solidFill>
                <a:latin typeface="Bahnschrift" panose="020B0502040204020203" pitchFamily="34" charset="0"/>
              </a:rPr>
              <a:t>an alternative approach that is suitable for use in CNNs.</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5212829"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 name="圖片 1"/>
          <p:cNvPicPr>
            <a:picLocks noChangeAspect="1"/>
          </p:cNvPicPr>
          <p:nvPr/>
        </p:nvPicPr>
        <p:blipFill>
          <a:blip r:embed="rId3"/>
          <a:stretch>
            <a:fillRect/>
          </a:stretch>
        </p:blipFill>
        <p:spPr>
          <a:xfrm>
            <a:off x="1494341" y="4740473"/>
            <a:ext cx="4062017" cy="1295643"/>
          </a:xfrm>
          <a:prstGeom prst="rect">
            <a:avLst/>
          </a:prstGeom>
        </p:spPr>
      </p:pic>
      <p:pic>
        <p:nvPicPr>
          <p:cNvPr id="23" name="圖片 22"/>
          <p:cNvPicPr>
            <a:picLocks noChangeAspect="1"/>
          </p:cNvPicPr>
          <p:nvPr/>
        </p:nvPicPr>
        <p:blipFill>
          <a:blip r:embed="rId4"/>
          <a:stretch>
            <a:fillRect/>
          </a:stretch>
        </p:blipFill>
        <p:spPr>
          <a:xfrm>
            <a:off x="6182220" y="1595920"/>
            <a:ext cx="5344123" cy="3808275"/>
          </a:xfrm>
          <a:prstGeom prst="rect">
            <a:avLst/>
          </a:prstGeom>
        </p:spPr>
      </p:pic>
    </p:spTree>
    <p:extLst>
      <p:ext uri="{BB962C8B-B14F-4D97-AF65-F5344CB8AC3E}">
        <p14:creationId xmlns:p14="http://schemas.microsoft.com/office/powerpoint/2010/main" val="2497835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10055192" cy="5078313"/>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3.2	Sampling Approach</a:t>
            </a: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a:solidFill>
                  <a:schemeClr val="tx1">
                    <a:lumMod val="50000"/>
                    <a:lumOff val="50000"/>
                  </a:schemeClr>
                </a:solidFill>
                <a:latin typeface="Bahnschrift" panose="020B0502040204020203" pitchFamily="34" charset="0"/>
              </a:rPr>
              <a:t>This formulation holds certain desirable properties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for the </a:t>
            </a:r>
            <a:r>
              <a:rPr lang="en-US" altLang="zh-TW" dirty="0">
                <a:solidFill>
                  <a:schemeClr val="tx1">
                    <a:lumMod val="50000"/>
                    <a:lumOff val="50000"/>
                  </a:schemeClr>
                </a:solidFill>
                <a:latin typeface="Bahnschrift" panose="020B0502040204020203" pitchFamily="34" charset="0"/>
              </a:rPr>
              <a:t>functions u and v, </a:t>
            </a:r>
            <a:r>
              <a:rPr lang="en-US" altLang="zh-TW" dirty="0" smtClean="0">
                <a:solidFill>
                  <a:schemeClr val="tx1">
                    <a:lumMod val="50000"/>
                    <a:lumOff val="50000"/>
                  </a:schemeClr>
                </a:solidFill>
                <a:latin typeface="Bahnschrift" panose="020B0502040204020203" pitchFamily="34" charset="0"/>
              </a:rPr>
              <a:t>notably</a:t>
            </a:r>
            <a:r>
              <a:rPr lang="en-US" altLang="zh-TW" dirty="0">
                <a:solidFill>
                  <a:schemeClr val="tx1">
                    <a:lumMod val="50000"/>
                    <a:lumOff val="50000"/>
                  </a:schemeClr>
                </a:solidFill>
                <a:latin typeface="Bahnschrift" panose="020B0502040204020203" pitchFamily="34" charset="0"/>
              </a:rPr>
              <a:t>:</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1000" dirty="0">
              <a:solidFill>
                <a:schemeClr val="accent5"/>
              </a:solidFill>
              <a:latin typeface="Bahnschrift" panose="020B0502040204020203" pitchFamily="34" charset="0"/>
            </a:endParaRPr>
          </a:p>
          <a:p>
            <a:pPr latinLnBrk="0">
              <a:lnSpc>
                <a:spcPct val="150000"/>
              </a:lnSpc>
            </a:pPr>
            <a:r>
              <a:rPr lang="en-US" altLang="zh-TW" dirty="0" smtClean="0">
                <a:solidFill>
                  <a:schemeClr val="accent5"/>
                </a:solidFill>
                <a:latin typeface="Bahnschrift" panose="020B0502040204020203" pitchFamily="34" charset="0"/>
              </a:rPr>
              <a:t>Sampled areas</a:t>
            </a:r>
          </a:p>
          <a:p>
            <a:pPr latinLnBrk="0">
              <a:lnSpc>
                <a:spcPct val="150000"/>
              </a:lnSpc>
            </a:pPr>
            <a:r>
              <a:rPr lang="en-US" altLang="zh-TW" dirty="0" smtClean="0">
                <a:solidFill>
                  <a:schemeClr val="tx1">
                    <a:lumMod val="50000"/>
                    <a:lumOff val="50000"/>
                  </a:schemeClr>
                </a:solidFill>
                <a:latin typeface="Bahnschrift" panose="020B0502040204020203" pitchFamily="34" charset="0"/>
              </a:rPr>
              <a:t>Areas of higher saliency are sampled more densely, since those pixels with higher saliency mass will attract other pixels to them. </a:t>
            </a: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accent5"/>
                </a:solidFill>
                <a:latin typeface="Bahnschrift" panose="020B0502040204020203" pitchFamily="34" charset="0"/>
              </a:rPr>
              <a:t>Convolutional form</a:t>
            </a:r>
          </a:p>
          <a:p>
            <a:pPr latinLnBrk="0">
              <a:lnSpc>
                <a:spcPct val="150000"/>
              </a:lnSpc>
            </a:pPr>
            <a:r>
              <a:rPr lang="en-US" altLang="zh-TW" dirty="0" smtClean="0">
                <a:solidFill>
                  <a:schemeClr val="tx1">
                    <a:lumMod val="50000"/>
                    <a:lumOff val="50000"/>
                  </a:schemeClr>
                </a:solidFill>
                <a:latin typeface="Bahnschrift" panose="020B0502040204020203" pitchFamily="34" charset="0"/>
              </a:rPr>
              <a:t>This formulation allows us to compute u and v with simple convolutions, which is key for the efficiency of the full system. This layer can be easily added in a standard CNN and preserve differentiability needed for training by </a:t>
            </a:r>
            <a:r>
              <a:rPr lang="en-US" altLang="zh-TW" dirty="0" err="1" smtClean="0">
                <a:solidFill>
                  <a:schemeClr val="tx1">
                    <a:lumMod val="50000"/>
                    <a:lumOff val="50000"/>
                  </a:schemeClr>
                </a:solidFill>
                <a:latin typeface="Bahnschrift" panose="020B0502040204020203" pitchFamily="34" charset="0"/>
              </a:rPr>
              <a:t>backpropagation</a:t>
            </a:r>
            <a:r>
              <a:rPr lang="en-US" altLang="zh-TW" dirty="0" smtClean="0">
                <a:solidFill>
                  <a:schemeClr val="tx1">
                    <a:lumMod val="50000"/>
                    <a:lumOff val="50000"/>
                  </a:schemeClr>
                </a:solidFill>
                <a:latin typeface="Bahnschrift" panose="020B0502040204020203" pitchFamily="34" charset="0"/>
              </a:rPr>
              <a:t>.</a:t>
            </a:r>
          </a:p>
        </p:txBody>
      </p:sp>
      <p:sp>
        <p:nvSpPr>
          <p:cNvPr id="22" name="모서리가 둥근 직사각형 26"/>
          <p:cNvSpPr/>
          <p:nvPr/>
        </p:nvSpPr>
        <p:spPr>
          <a:xfrm>
            <a:off x="1873770" y="6348717"/>
            <a:ext cx="586815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5" name="圖片 24"/>
          <p:cNvPicPr>
            <a:picLocks noChangeAspect="1"/>
          </p:cNvPicPr>
          <p:nvPr/>
        </p:nvPicPr>
        <p:blipFill>
          <a:blip r:embed="rId3"/>
          <a:stretch>
            <a:fillRect/>
          </a:stretch>
        </p:blipFill>
        <p:spPr>
          <a:xfrm>
            <a:off x="6681656" y="1503642"/>
            <a:ext cx="4062017" cy="1295643"/>
          </a:xfrm>
          <a:prstGeom prst="rect">
            <a:avLst/>
          </a:prstGeom>
        </p:spPr>
      </p:pic>
    </p:spTree>
    <p:extLst>
      <p:ext uri="{BB962C8B-B14F-4D97-AF65-F5344CB8AC3E}">
        <p14:creationId xmlns:p14="http://schemas.microsoft.com/office/powerpoint/2010/main" val="2622790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9494719" cy="4939814"/>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3.3	</a:t>
            </a:r>
            <a:r>
              <a:rPr lang="en-US" altLang="zh-TW" dirty="0">
                <a:solidFill>
                  <a:schemeClr val="tx1">
                    <a:lumMod val="50000"/>
                    <a:lumOff val="50000"/>
                  </a:schemeClr>
                </a:solidFill>
                <a:latin typeface="Bahnschrift" panose="020B0502040204020203" pitchFamily="34" charset="0"/>
              </a:rPr>
              <a:t> Training with the Saliency Sampler</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12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Complete </a:t>
            </a:r>
            <a:r>
              <a:rPr lang="en-US" altLang="zh-TW" dirty="0">
                <a:solidFill>
                  <a:schemeClr val="tx1">
                    <a:lumMod val="50000"/>
                    <a:lumOff val="50000"/>
                  </a:schemeClr>
                </a:solidFill>
                <a:latin typeface="Bahnschrift" panose="020B0502040204020203" pitchFamily="34" charset="0"/>
              </a:rPr>
              <a:t>pipeline consists of four </a:t>
            </a:r>
            <a:r>
              <a:rPr lang="en-US" altLang="zh-TW" dirty="0" smtClean="0">
                <a:solidFill>
                  <a:schemeClr val="tx1">
                    <a:lumMod val="50000"/>
                    <a:lumOff val="50000"/>
                  </a:schemeClr>
                </a:solidFill>
                <a:latin typeface="Bahnschrift" panose="020B0502040204020203" pitchFamily="34" charset="0"/>
              </a:rPr>
              <a:t>steps :</a:t>
            </a:r>
          </a:p>
          <a:p>
            <a:pPr latinLnBrk="0">
              <a:lnSpc>
                <a:spcPct val="150000"/>
              </a:lnSpc>
            </a:pPr>
            <a:endParaRPr lang="en-US" altLang="zh-TW" sz="1200" dirty="0" smtClean="0">
              <a:solidFill>
                <a:schemeClr val="tx1">
                  <a:lumMod val="50000"/>
                  <a:lumOff val="50000"/>
                </a:schemeClr>
              </a:solidFill>
              <a:latin typeface="Bahnschrift" panose="020B0502040204020203" pitchFamily="34" charset="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rPr>
              <a:t>We </a:t>
            </a:r>
            <a:r>
              <a:rPr lang="en-US" altLang="zh-TW" dirty="0">
                <a:solidFill>
                  <a:schemeClr val="tx1">
                    <a:lumMod val="50000"/>
                    <a:lumOff val="50000"/>
                  </a:schemeClr>
                </a:solidFill>
                <a:latin typeface="Bahnschrift" panose="020B0502040204020203" pitchFamily="34" charset="0"/>
              </a:rPr>
              <a:t>obtain a low resolution version I</a:t>
            </a:r>
            <a:r>
              <a:rPr lang="en-US" altLang="zh-TW" sz="1600" dirty="0">
                <a:solidFill>
                  <a:schemeClr val="tx1">
                    <a:lumMod val="50000"/>
                    <a:lumOff val="50000"/>
                  </a:schemeClr>
                </a:solidFill>
                <a:latin typeface="Bahnschrift" panose="020B0502040204020203" pitchFamily="34" charset="0"/>
              </a:rPr>
              <a:t>l</a:t>
            </a:r>
            <a:r>
              <a:rPr lang="en-US" altLang="zh-TW" dirty="0">
                <a:solidFill>
                  <a:schemeClr val="tx1">
                    <a:lumMod val="50000"/>
                    <a:lumOff val="50000"/>
                  </a:schemeClr>
                </a:solidFill>
                <a:latin typeface="Bahnschrift" panose="020B0502040204020203" pitchFamily="34" charset="0"/>
              </a:rPr>
              <a:t> of the image I</a:t>
            </a:r>
            <a:r>
              <a:rPr lang="en-US" altLang="zh-TW" dirty="0" smtClean="0">
                <a:solidFill>
                  <a:schemeClr val="tx1">
                    <a:lumMod val="50000"/>
                    <a:lumOff val="50000"/>
                  </a:schemeClr>
                </a:solidFill>
                <a:latin typeface="Bahnschrift" panose="020B0502040204020203" pitchFamily="34" charset="0"/>
              </a:rPr>
              <a:t>.</a:t>
            </a:r>
          </a:p>
          <a:p>
            <a:pPr marL="342900" indent="-342900" latinLnBrk="0">
              <a:lnSpc>
                <a:spcPct val="150000"/>
              </a:lnSpc>
              <a:buFont typeface="+mj-lt"/>
              <a:buAutoNum type="arabicPeriod"/>
            </a:pPr>
            <a:endParaRPr lang="en-US" altLang="zh-TW" sz="800" dirty="0">
              <a:solidFill>
                <a:schemeClr val="tx1">
                  <a:lumMod val="50000"/>
                  <a:lumOff val="50000"/>
                </a:schemeClr>
              </a:solidFill>
              <a:latin typeface="Bahnschrift" panose="020B0502040204020203" pitchFamily="34" charset="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rPr>
              <a:t>This </a:t>
            </a:r>
            <a:r>
              <a:rPr lang="en-US" altLang="zh-TW" dirty="0">
                <a:solidFill>
                  <a:schemeClr val="tx1">
                    <a:lumMod val="50000"/>
                    <a:lumOff val="50000"/>
                  </a:schemeClr>
                </a:solidFill>
                <a:latin typeface="Bahnschrift" panose="020B0502040204020203" pitchFamily="34" charset="0"/>
              </a:rPr>
              <a:t>image is used by the saliency network f</a:t>
            </a:r>
            <a:r>
              <a:rPr lang="en-US" altLang="zh-TW" sz="1600" dirty="0">
                <a:solidFill>
                  <a:schemeClr val="tx1">
                    <a:lumMod val="50000"/>
                    <a:lumOff val="50000"/>
                  </a:schemeClr>
                </a:solidFill>
                <a:latin typeface="Bahnschrift" panose="020B0502040204020203" pitchFamily="34" charset="0"/>
              </a:rPr>
              <a:t>s</a:t>
            </a:r>
            <a:r>
              <a:rPr lang="en-US" altLang="zh-TW" dirty="0">
                <a:solidFill>
                  <a:schemeClr val="tx1">
                    <a:lumMod val="50000"/>
                    <a:lumOff val="50000"/>
                  </a:schemeClr>
                </a:solidFill>
                <a:latin typeface="Bahnschrift" panose="020B0502040204020203" pitchFamily="34" charset="0"/>
              </a:rPr>
              <a:t> to compute a saliency map S = f</a:t>
            </a:r>
            <a:r>
              <a:rPr lang="en-US" altLang="zh-TW" sz="1600" dirty="0">
                <a:solidFill>
                  <a:schemeClr val="tx1">
                    <a:lumMod val="50000"/>
                    <a:lumOff val="50000"/>
                  </a:schemeClr>
                </a:solidFill>
                <a:latin typeface="Bahnschrift" panose="020B0502040204020203" pitchFamily="34" charset="0"/>
              </a:rPr>
              <a:t>s</a:t>
            </a:r>
            <a:r>
              <a:rPr lang="en-US" altLang="zh-TW" dirty="0">
                <a:solidFill>
                  <a:schemeClr val="tx1">
                    <a:lumMod val="50000"/>
                    <a:lumOff val="50000"/>
                  </a:schemeClr>
                </a:solidFill>
                <a:latin typeface="Bahnschrift" panose="020B0502040204020203" pitchFamily="34" charset="0"/>
              </a:rPr>
              <a:t>(I</a:t>
            </a:r>
            <a:r>
              <a:rPr lang="en-US" altLang="zh-TW" sz="1600" dirty="0">
                <a:solidFill>
                  <a:schemeClr val="tx1">
                    <a:lumMod val="50000"/>
                    <a:lumOff val="50000"/>
                  </a:schemeClr>
                </a:solidFill>
                <a:latin typeface="Bahnschrift" panose="020B0502040204020203" pitchFamily="34" charset="0"/>
              </a:rPr>
              <a:t>l</a:t>
            </a:r>
            <a:r>
              <a:rPr lang="en-US" altLang="zh-TW" dirty="0">
                <a:solidFill>
                  <a:schemeClr val="tx1">
                    <a:lumMod val="50000"/>
                    <a:lumOff val="50000"/>
                  </a:schemeClr>
                </a:solidFill>
                <a:latin typeface="Bahnschrift" panose="020B0502040204020203" pitchFamily="34" charset="0"/>
              </a:rPr>
              <a:t>), </a:t>
            </a:r>
            <a:r>
              <a:rPr lang="en-US" altLang="zh-TW" dirty="0" smtClean="0">
                <a:solidFill>
                  <a:schemeClr val="tx1">
                    <a:lumMod val="50000"/>
                    <a:lumOff val="50000"/>
                  </a:schemeClr>
                </a:solidFill>
                <a:latin typeface="Bahnschrift" panose="020B0502040204020203" pitchFamily="34" charset="0"/>
              </a:rPr>
              <a:t>where </a:t>
            </a:r>
            <a:r>
              <a:rPr lang="en-US" altLang="zh-TW" dirty="0">
                <a:solidFill>
                  <a:schemeClr val="tx1">
                    <a:lumMod val="50000"/>
                    <a:lumOff val="50000"/>
                  </a:schemeClr>
                </a:solidFill>
                <a:latin typeface="Bahnschrift" panose="020B0502040204020203" pitchFamily="34" charset="0"/>
              </a:rPr>
              <a:t>task-relevant areas of the image are assigned higher weights</a:t>
            </a:r>
            <a:r>
              <a:rPr lang="en-US" altLang="zh-TW" dirty="0" smtClean="0">
                <a:solidFill>
                  <a:schemeClr val="tx1">
                    <a:lumMod val="50000"/>
                    <a:lumOff val="50000"/>
                  </a:schemeClr>
                </a:solidFill>
                <a:latin typeface="Bahnschrift" panose="020B0502040204020203" pitchFamily="34" charset="0"/>
              </a:rPr>
              <a:t>.</a:t>
            </a:r>
          </a:p>
          <a:p>
            <a:pPr marL="342900" indent="-342900" latinLnBrk="0">
              <a:lnSpc>
                <a:spcPct val="150000"/>
              </a:lnSpc>
              <a:buFont typeface="+mj-lt"/>
              <a:buAutoNum type="arabicPeriod"/>
            </a:pPr>
            <a:endParaRPr lang="en-US" altLang="zh-TW" sz="800" dirty="0">
              <a:solidFill>
                <a:schemeClr val="tx1">
                  <a:lumMod val="50000"/>
                  <a:lumOff val="50000"/>
                </a:schemeClr>
              </a:solidFill>
              <a:latin typeface="Bahnschrift" panose="020B0502040204020203" pitchFamily="34" charset="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rPr>
              <a:t>We </a:t>
            </a:r>
            <a:r>
              <a:rPr lang="en-US" altLang="zh-TW" dirty="0">
                <a:solidFill>
                  <a:schemeClr val="tx1">
                    <a:lumMod val="50000"/>
                    <a:lumOff val="50000"/>
                  </a:schemeClr>
                </a:solidFill>
                <a:latin typeface="Bahnschrift" panose="020B0502040204020203" pitchFamily="34" charset="0"/>
              </a:rPr>
              <a:t>use the deterministic grid sampler g to sample the high resolution image I according to the saliency map, obtaining the resampled image J = g(I, S) which has the same resolution as I</a:t>
            </a:r>
            <a:r>
              <a:rPr lang="en-US" altLang="zh-TW" sz="1600" dirty="0">
                <a:solidFill>
                  <a:schemeClr val="tx1">
                    <a:lumMod val="50000"/>
                    <a:lumOff val="50000"/>
                  </a:schemeClr>
                </a:solidFill>
                <a:latin typeface="Bahnschrift" panose="020B0502040204020203" pitchFamily="34" charset="0"/>
              </a:rPr>
              <a:t>l</a:t>
            </a:r>
            <a:r>
              <a:rPr lang="en-US" altLang="zh-TW" dirty="0" smtClean="0">
                <a:solidFill>
                  <a:schemeClr val="tx1">
                    <a:lumMod val="50000"/>
                    <a:lumOff val="50000"/>
                  </a:schemeClr>
                </a:solidFill>
                <a:latin typeface="Bahnschrift" panose="020B0502040204020203" pitchFamily="34" charset="0"/>
              </a:rPr>
              <a:t>.</a:t>
            </a:r>
          </a:p>
          <a:p>
            <a:pPr marL="342900" indent="-342900" latinLnBrk="0">
              <a:lnSpc>
                <a:spcPct val="150000"/>
              </a:lnSpc>
              <a:buFont typeface="+mj-lt"/>
              <a:buAutoNum type="arabicPeriod"/>
            </a:pPr>
            <a:endParaRPr lang="en-US" altLang="zh-TW" sz="800" dirty="0">
              <a:solidFill>
                <a:schemeClr val="tx1">
                  <a:lumMod val="50000"/>
                  <a:lumOff val="50000"/>
                </a:schemeClr>
              </a:solidFill>
              <a:latin typeface="Bahnschrift" panose="020B0502040204020203" pitchFamily="34" charset="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rPr>
              <a:t>The </a:t>
            </a:r>
            <a:r>
              <a:rPr lang="en-US" altLang="zh-TW" dirty="0">
                <a:solidFill>
                  <a:schemeClr val="tx1">
                    <a:lumMod val="50000"/>
                    <a:lumOff val="50000"/>
                  </a:schemeClr>
                </a:solidFill>
                <a:latin typeface="Bahnschrift" panose="020B0502040204020203" pitchFamily="34" charset="0"/>
              </a:rPr>
              <a:t>original task network </a:t>
            </a:r>
            <a:r>
              <a:rPr lang="en-US" altLang="zh-TW" dirty="0" err="1">
                <a:solidFill>
                  <a:schemeClr val="tx1">
                    <a:lumMod val="50000"/>
                    <a:lumOff val="50000"/>
                  </a:schemeClr>
                </a:solidFill>
                <a:latin typeface="Bahnschrift" panose="020B0502040204020203" pitchFamily="34" charset="0"/>
              </a:rPr>
              <a:t>f</a:t>
            </a:r>
            <a:r>
              <a:rPr lang="en-US" altLang="zh-TW" sz="1600" dirty="0" err="1">
                <a:solidFill>
                  <a:schemeClr val="tx1">
                    <a:lumMod val="50000"/>
                    <a:lumOff val="50000"/>
                  </a:schemeClr>
                </a:solidFill>
                <a:latin typeface="Bahnschrift" panose="020B0502040204020203" pitchFamily="34" charset="0"/>
              </a:rPr>
              <a:t>t</a:t>
            </a:r>
            <a:r>
              <a:rPr lang="en-US" altLang="zh-TW" dirty="0">
                <a:solidFill>
                  <a:schemeClr val="tx1">
                    <a:lumMod val="50000"/>
                    <a:lumOff val="50000"/>
                  </a:schemeClr>
                </a:solidFill>
                <a:latin typeface="Bahnschrift" panose="020B0502040204020203" pitchFamily="34" charset="0"/>
              </a:rPr>
              <a:t> is used to compute our final output y = f(J).</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638631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9444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04	Experiments</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2" name="모서리가 둥근 직사각형 26"/>
          <p:cNvSpPr/>
          <p:nvPr/>
        </p:nvSpPr>
        <p:spPr>
          <a:xfrm>
            <a:off x="1873771" y="6348717"/>
            <a:ext cx="698067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 name="圖片 1"/>
          <p:cNvPicPr>
            <a:picLocks noChangeAspect="1"/>
          </p:cNvPicPr>
          <p:nvPr/>
        </p:nvPicPr>
        <p:blipFill>
          <a:blip r:embed="rId2"/>
          <a:stretch>
            <a:fillRect/>
          </a:stretch>
        </p:blipFill>
        <p:spPr>
          <a:xfrm>
            <a:off x="2340075" y="1552195"/>
            <a:ext cx="7515225" cy="3895725"/>
          </a:xfrm>
          <a:prstGeom prst="rect">
            <a:avLst/>
          </a:prstGeom>
        </p:spPr>
      </p:pic>
    </p:spTree>
    <p:extLst>
      <p:ext uri="{BB962C8B-B14F-4D97-AF65-F5344CB8AC3E}">
        <p14:creationId xmlns:p14="http://schemas.microsoft.com/office/powerpoint/2010/main" val="2957921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04	Experiments</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2" name="모서리가 둥근 직사각형 26"/>
          <p:cNvSpPr/>
          <p:nvPr/>
        </p:nvSpPr>
        <p:spPr>
          <a:xfrm>
            <a:off x="1873770" y="6348717"/>
            <a:ext cx="772743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3" name="圖片 2"/>
          <p:cNvPicPr>
            <a:picLocks noChangeAspect="1"/>
          </p:cNvPicPr>
          <p:nvPr/>
        </p:nvPicPr>
        <p:blipFill>
          <a:blip r:embed="rId2"/>
          <a:stretch>
            <a:fillRect/>
          </a:stretch>
        </p:blipFill>
        <p:spPr>
          <a:xfrm>
            <a:off x="2321025" y="1523620"/>
            <a:ext cx="7553325" cy="3952875"/>
          </a:xfrm>
          <a:prstGeom prst="rect">
            <a:avLst/>
          </a:prstGeom>
        </p:spPr>
      </p:pic>
    </p:spTree>
    <p:extLst>
      <p:ext uri="{BB962C8B-B14F-4D97-AF65-F5344CB8AC3E}">
        <p14:creationId xmlns:p14="http://schemas.microsoft.com/office/powerpoint/2010/main" val="2025254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04	Experiments</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2" name="모서리가 둥근 직사각형 26"/>
          <p:cNvSpPr/>
          <p:nvPr/>
        </p:nvSpPr>
        <p:spPr>
          <a:xfrm>
            <a:off x="1873770" y="6348717"/>
            <a:ext cx="813891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 name="圖片 1"/>
          <p:cNvPicPr>
            <a:picLocks noChangeAspect="1"/>
          </p:cNvPicPr>
          <p:nvPr/>
        </p:nvPicPr>
        <p:blipFill>
          <a:blip r:embed="rId2"/>
          <a:stretch>
            <a:fillRect/>
          </a:stretch>
        </p:blipFill>
        <p:spPr>
          <a:xfrm>
            <a:off x="2330550" y="2452307"/>
            <a:ext cx="7534275" cy="2095500"/>
          </a:xfrm>
          <a:prstGeom prst="rect">
            <a:avLst/>
          </a:prstGeom>
        </p:spPr>
      </p:pic>
    </p:spTree>
    <p:extLst>
      <p:ext uri="{BB962C8B-B14F-4D97-AF65-F5344CB8AC3E}">
        <p14:creationId xmlns:p14="http://schemas.microsoft.com/office/powerpoint/2010/main" val="2745425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05	Discussion</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9723320" cy="4339650"/>
          </a:xfrm>
          <a:prstGeom prst="rect">
            <a:avLst/>
          </a:prstGeom>
        </p:spPr>
        <p:txBody>
          <a:bodyPr wrap="square">
            <a:spAutoFit/>
          </a:bodyPr>
          <a:lstStyle/>
          <a:p>
            <a:pPr latinLnBrk="0">
              <a:lnSpc>
                <a:spcPct val="200000"/>
              </a:lnSpc>
            </a:pPr>
            <a:r>
              <a:rPr lang="en-US" altLang="zh-TW" dirty="0" smtClean="0">
                <a:solidFill>
                  <a:schemeClr val="tx1">
                    <a:lumMod val="50000"/>
                    <a:lumOff val="50000"/>
                  </a:schemeClr>
                </a:solidFill>
                <a:latin typeface="Bahnschrift" panose="020B0502040204020203" pitchFamily="34" charset="0"/>
              </a:rPr>
              <a:t>The </a:t>
            </a:r>
            <a:r>
              <a:rPr lang="en-US" altLang="zh-TW" dirty="0">
                <a:solidFill>
                  <a:schemeClr val="tx1">
                    <a:lumMod val="50000"/>
                    <a:lumOff val="50000"/>
                  </a:schemeClr>
                </a:solidFill>
                <a:latin typeface="Bahnschrift" panose="020B0502040204020203" pitchFamily="34" charset="0"/>
              </a:rPr>
              <a:t>method proved to be </a:t>
            </a:r>
            <a:r>
              <a:rPr lang="en-US" altLang="zh-TW" dirty="0">
                <a:solidFill>
                  <a:schemeClr val="accent5"/>
                </a:solidFill>
                <a:latin typeface="Bahnschrift" panose="020B0502040204020203" pitchFamily="34" charset="0"/>
              </a:rPr>
              <a:t>easier to train </a:t>
            </a:r>
            <a:r>
              <a:rPr lang="en-US" altLang="zh-TW" dirty="0">
                <a:solidFill>
                  <a:schemeClr val="tx1">
                    <a:lumMod val="50000"/>
                    <a:lumOff val="50000"/>
                  </a:schemeClr>
                </a:solidFill>
                <a:latin typeface="Bahnschrift" panose="020B0502040204020203" pitchFamily="34" charset="0"/>
              </a:rPr>
              <a:t>than other approaches which modify spatial sampling, such as Spatial Transformer Networks or Deformable Convolutional Networks. These </a:t>
            </a:r>
            <a:r>
              <a:rPr lang="en-US" altLang="zh-TW" dirty="0" smtClean="0">
                <a:solidFill>
                  <a:schemeClr val="tx1">
                    <a:lumMod val="50000"/>
                    <a:lumOff val="50000"/>
                  </a:schemeClr>
                </a:solidFill>
                <a:latin typeface="Bahnschrift" panose="020B0502040204020203" pitchFamily="34" charset="0"/>
              </a:rPr>
              <a:t>methods </a:t>
            </a:r>
            <a:r>
              <a:rPr lang="en-US" altLang="zh-TW" dirty="0">
                <a:solidFill>
                  <a:schemeClr val="tx1">
                    <a:lumMod val="50000"/>
                    <a:lumOff val="50000"/>
                  </a:schemeClr>
                </a:solidFill>
                <a:latin typeface="Bahnschrift" panose="020B0502040204020203" pitchFamily="34" charset="0"/>
              </a:rPr>
              <a:t>performed closer to the baseline as they failed to find suitable parameters for their sampling strategy. </a:t>
            </a:r>
            <a:endParaRPr lang="en-US" altLang="zh-TW" dirty="0" smtClean="0">
              <a:solidFill>
                <a:schemeClr val="tx1">
                  <a:lumMod val="50000"/>
                  <a:lumOff val="50000"/>
                </a:schemeClr>
              </a:solidFill>
              <a:latin typeface="Bahnschrift" panose="020B0502040204020203" pitchFamily="34" charset="0"/>
            </a:endParaRPr>
          </a:p>
          <a:p>
            <a:pPr latinLnBrk="0">
              <a:lnSpc>
                <a:spcPct val="200000"/>
              </a:lnSpc>
            </a:pPr>
            <a:endParaRPr lang="en-US" altLang="zh-TW" sz="1200" dirty="0">
              <a:solidFill>
                <a:schemeClr val="tx1">
                  <a:lumMod val="50000"/>
                  <a:lumOff val="50000"/>
                </a:schemeClr>
              </a:solidFill>
              <a:latin typeface="Bahnschrift" panose="020B0502040204020203" pitchFamily="34" charset="0"/>
            </a:endParaRPr>
          </a:p>
          <a:p>
            <a:pPr latinLnBrk="0">
              <a:lnSpc>
                <a:spcPct val="200000"/>
              </a:lnSpc>
            </a:pPr>
            <a:r>
              <a:rPr lang="en-US" altLang="zh-TW" dirty="0" smtClean="0">
                <a:solidFill>
                  <a:schemeClr val="tx1">
                    <a:lumMod val="50000"/>
                    <a:lumOff val="50000"/>
                  </a:schemeClr>
                </a:solidFill>
                <a:latin typeface="Bahnschrift" panose="020B0502040204020203" pitchFamily="34" charset="0"/>
              </a:rPr>
              <a:t>The </a:t>
            </a:r>
            <a:r>
              <a:rPr lang="en-US" altLang="zh-TW" dirty="0">
                <a:solidFill>
                  <a:schemeClr val="accent5"/>
                </a:solidFill>
                <a:latin typeface="Bahnschrift" panose="020B0502040204020203" pitchFamily="34" charset="0"/>
              </a:rPr>
              <a:t>non-uniform approach to the magnification </a:t>
            </a:r>
            <a:r>
              <a:rPr lang="en-US" altLang="zh-TW" dirty="0">
                <a:solidFill>
                  <a:schemeClr val="tx1">
                    <a:lumMod val="50000"/>
                    <a:lumOff val="50000"/>
                  </a:schemeClr>
                </a:solidFill>
                <a:latin typeface="Bahnschrift" panose="020B0502040204020203" pitchFamily="34" charset="0"/>
              </a:rPr>
              <a:t>introduced by </a:t>
            </a:r>
            <a:r>
              <a:rPr lang="en-US" altLang="zh-TW" dirty="0" smtClean="0">
                <a:solidFill>
                  <a:schemeClr val="tx1">
                    <a:lumMod val="50000"/>
                    <a:lumOff val="50000"/>
                  </a:schemeClr>
                </a:solidFill>
                <a:latin typeface="Bahnschrift" panose="020B0502040204020203" pitchFamily="34" charset="0"/>
              </a:rPr>
              <a:t>the </a:t>
            </a:r>
            <a:r>
              <a:rPr lang="en-US" altLang="zh-TW" dirty="0">
                <a:solidFill>
                  <a:schemeClr val="tx1">
                    <a:lumMod val="50000"/>
                    <a:lumOff val="50000"/>
                  </a:schemeClr>
                </a:solidFill>
                <a:latin typeface="Bahnschrift" panose="020B0502040204020203" pitchFamily="34" charset="0"/>
              </a:rPr>
              <a:t>saliency map also enables variability of zoom over the spatial domain. This together with the end-to-end optimization results in a performance benefit over uniformly magnified area-of-interest </a:t>
            </a:r>
            <a:r>
              <a:rPr lang="en-US" altLang="zh-TW" dirty="0" smtClean="0">
                <a:solidFill>
                  <a:schemeClr val="tx1">
                    <a:lumMod val="50000"/>
                    <a:lumOff val="50000"/>
                  </a:schemeClr>
                </a:solidFill>
                <a:latin typeface="Bahnschrift" panose="020B0502040204020203" pitchFamily="34" charset="0"/>
              </a:rPr>
              <a:t>crops.</a:t>
            </a:r>
            <a:endParaRPr lang="en-US" altLang="zh-TW" dirty="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871803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45652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4" name="그룹 3"/>
          <p:cNvGrpSpPr/>
          <p:nvPr/>
        </p:nvGrpSpPr>
        <p:grpSpPr>
          <a:xfrm>
            <a:off x="321277" y="158825"/>
            <a:ext cx="11552822" cy="6699175"/>
            <a:chOff x="321277" y="158825"/>
            <a:chExt cx="11552822" cy="6699175"/>
          </a:xfrm>
        </p:grpSpPr>
        <p:sp>
          <p:nvSpPr>
            <p:cNvPr id="5" name="양쪽 모서리가 둥근 사각형 4"/>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 name="직사각형 5"/>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7" name="그룹 36"/>
            <p:cNvGrpSpPr/>
            <p:nvPr/>
          </p:nvGrpSpPr>
          <p:grpSpPr>
            <a:xfrm>
              <a:off x="9284636" y="365048"/>
              <a:ext cx="955185" cy="145042"/>
              <a:chOff x="567622" y="6375432"/>
              <a:chExt cx="955185" cy="145042"/>
            </a:xfrm>
          </p:grpSpPr>
          <p:sp>
            <p:nvSpPr>
              <p:cNvPr id="25"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C809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모서리가 둥근 직사각형 29"/>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3" name="그룹 32"/>
              <p:cNvGrpSpPr/>
              <p:nvPr/>
            </p:nvGrpSpPr>
            <p:grpSpPr>
              <a:xfrm flipH="1">
                <a:off x="567622" y="6375432"/>
                <a:ext cx="208503" cy="145042"/>
                <a:chOff x="696211" y="6375432"/>
                <a:chExt cx="208503" cy="145042"/>
              </a:xfrm>
            </p:grpSpPr>
            <p:sp>
              <p:nvSpPr>
                <p:cNvPr id="31"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모서리가 둥근 직사각형 31"/>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7" name="타원 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타원 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타원 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1" name="모서리가 둥근 직사각형 50"/>
            <p:cNvSpPr/>
            <p:nvPr/>
          </p:nvSpPr>
          <p:spPr>
            <a:xfrm>
              <a:off x="5006686" y="335631"/>
              <a:ext cx="3600000" cy="145272"/>
            </a:xfrm>
            <a:prstGeom prst="roundRect">
              <a:avLst>
                <a:gd name="adj" fmla="val 5000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3" name="직선 연결선 2"/>
            <p:cNvCxnSpPr/>
            <p:nvPr/>
          </p:nvCxnSpPr>
          <p:spPr>
            <a:xfrm>
              <a:off x="5114636" y="408267"/>
              <a:ext cx="2160000" cy="0"/>
            </a:xfrm>
            <a:prstGeom prst="line">
              <a:avLst/>
            </a:prstGeom>
            <a:ln w="69850" cap="rnd">
              <a:solidFill>
                <a:srgbClr val="FF9999"/>
              </a:solidFill>
              <a:prstDash val="sysDot"/>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5778099" y="1423922"/>
            <a:ext cx="6096000" cy="4708981"/>
          </a:xfrm>
          <a:prstGeom prst="rect">
            <a:avLst/>
          </a:prstGeom>
        </p:spPr>
        <p:txBody>
          <a:bodyPr>
            <a:spAutoFit/>
          </a:bodyPr>
          <a:lstStyle/>
          <a:p>
            <a:pPr>
              <a:lnSpc>
                <a:spcPct val="250000"/>
              </a:lnSpc>
            </a:pPr>
            <a:r>
              <a:rPr lang="en-US" altLang="ko-KR" sz="2000" b="1" dirty="0" smtClean="0">
                <a:solidFill>
                  <a:schemeClr val="bg1">
                    <a:lumMod val="75000"/>
                  </a:schemeClr>
                </a:solidFill>
                <a:latin typeface="Bahnschrift SemiBold" panose="020B0502040204020203" pitchFamily="34" charset="0"/>
              </a:rPr>
              <a:t>01</a:t>
            </a:r>
            <a:r>
              <a:rPr lang="en-US" altLang="ko-KR" sz="2000" b="1" dirty="0" smtClean="0">
                <a:solidFill>
                  <a:schemeClr val="tx1">
                    <a:lumMod val="50000"/>
                    <a:lumOff val="50000"/>
                  </a:schemeClr>
                </a:solidFill>
                <a:latin typeface="Bahnschrift SemiBold" panose="020B0502040204020203" pitchFamily="34" charset="0"/>
              </a:rPr>
              <a:t>	Introduction</a:t>
            </a:r>
            <a:endParaRPr lang="en-US" altLang="ko-KR" sz="2000" b="1" dirty="0">
              <a:solidFill>
                <a:schemeClr val="tx1">
                  <a:lumMod val="50000"/>
                  <a:lumOff val="50000"/>
                </a:schemeClr>
              </a:solidFill>
              <a:latin typeface="Bahnschrift SemiBold" panose="020B0502040204020203" pitchFamily="34" charset="0"/>
            </a:endParaRPr>
          </a:p>
          <a:p>
            <a:pPr>
              <a:lnSpc>
                <a:spcPct val="250000"/>
              </a:lnSpc>
            </a:pPr>
            <a:r>
              <a:rPr lang="en-US" altLang="ko-KR" sz="2000" b="1" dirty="0" smtClean="0">
                <a:solidFill>
                  <a:schemeClr val="bg1">
                    <a:lumMod val="75000"/>
                  </a:schemeClr>
                </a:solidFill>
                <a:latin typeface="Bahnschrift SemiBold" panose="020B0502040204020203" pitchFamily="34" charset="0"/>
              </a:rPr>
              <a:t>02</a:t>
            </a:r>
            <a:r>
              <a:rPr lang="en-US" altLang="ko-KR" sz="2000" b="1" dirty="0" smtClean="0">
                <a:solidFill>
                  <a:schemeClr val="tx1">
                    <a:lumMod val="50000"/>
                    <a:lumOff val="50000"/>
                  </a:schemeClr>
                </a:solidFill>
                <a:latin typeface="Bahnschrift SemiBold" panose="020B0502040204020203" pitchFamily="34" charset="0"/>
              </a:rPr>
              <a:t>	Related Work</a:t>
            </a:r>
            <a:endParaRPr lang="en-US" altLang="ko-KR" sz="2000" b="1" dirty="0">
              <a:solidFill>
                <a:schemeClr val="tx1">
                  <a:lumMod val="50000"/>
                  <a:lumOff val="50000"/>
                </a:schemeClr>
              </a:solidFill>
              <a:latin typeface="Bahnschrift SemiBold" panose="020B0502040204020203" pitchFamily="34" charset="0"/>
            </a:endParaRPr>
          </a:p>
          <a:p>
            <a:pPr>
              <a:lnSpc>
                <a:spcPct val="250000"/>
              </a:lnSpc>
            </a:pPr>
            <a:r>
              <a:rPr lang="en-US" altLang="ko-KR" sz="2000" b="1" dirty="0" smtClean="0">
                <a:solidFill>
                  <a:schemeClr val="bg1">
                    <a:lumMod val="75000"/>
                  </a:schemeClr>
                </a:solidFill>
                <a:latin typeface="Bahnschrift SemiBold" panose="020B0502040204020203" pitchFamily="34" charset="0"/>
              </a:rPr>
              <a:t>03</a:t>
            </a:r>
            <a:r>
              <a:rPr lang="en-US" altLang="ko-KR" sz="2000" b="1" dirty="0" smtClean="0">
                <a:solidFill>
                  <a:schemeClr val="tx1">
                    <a:lumMod val="50000"/>
                    <a:lumOff val="50000"/>
                  </a:schemeClr>
                </a:solidFill>
                <a:latin typeface="Bahnschrift SemiBold" panose="020B0502040204020203" pitchFamily="34" charset="0"/>
              </a:rPr>
              <a:t>	Saliency Sampler</a:t>
            </a:r>
          </a:p>
          <a:p>
            <a:pPr>
              <a:lnSpc>
                <a:spcPct val="250000"/>
              </a:lnSpc>
            </a:pPr>
            <a:r>
              <a:rPr lang="en-US" altLang="ko-KR" sz="2000" b="1" dirty="0">
                <a:solidFill>
                  <a:schemeClr val="bg1">
                    <a:lumMod val="75000"/>
                  </a:schemeClr>
                </a:solidFill>
                <a:latin typeface="Bahnschrift SemiBold" panose="020B0502040204020203" pitchFamily="34" charset="0"/>
              </a:rPr>
              <a:t>04 </a:t>
            </a:r>
            <a:r>
              <a:rPr lang="en-US" altLang="ko-KR" sz="2000" b="1" dirty="0" smtClean="0">
                <a:solidFill>
                  <a:schemeClr val="bg1">
                    <a:lumMod val="75000"/>
                  </a:schemeClr>
                </a:solidFill>
                <a:latin typeface="Bahnschrift SemiBold" panose="020B0502040204020203" pitchFamily="34" charset="0"/>
              </a:rPr>
              <a:t>	</a:t>
            </a:r>
            <a:r>
              <a:rPr lang="en-US" altLang="ko-KR" sz="2000" b="1" dirty="0">
                <a:solidFill>
                  <a:schemeClr val="tx1">
                    <a:lumMod val="50000"/>
                    <a:lumOff val="50000"/>
                  </a:schemeClr>
                </a:solidFill>
                <a:latin typeface="Bahnschrift SemiBold" panose="020B0502040204020203" pitchFamily="34" charset="0"/>
              </a:rPr>
              <a:t>Experiments</a:t>
            </a:r>
          </a:p>
          <a:p>
            <a:pPr>
              <a:lnSpc>
                <a:spcPct val="250000"/>
              </a:lnSpc>
            </a:pPr>
            <a:r>
              <a:rPr lang="en-US" altLang="ko-KR" sz="2000" b="1" dirty="0" smtClean="0">
                <a:solidFill>
                  <a:schemeClr val="bg1">
                    <a:lumMod val="75000"/>
                  </a:schemeClr>
                </a:solidFill>
                <a:latin typeface="Bahnschrift SemiBold" panose="020B0502040204020203" pitchFamily="34" charset="0"/>
              </a:rPr>
              <a:t>05 </a:t>
            </a:r>
            <a:r>
              <a:rPr lang="en-US" altLang="ko-KR" sz="2000" b="1" dirty="0" smtClean="0">
                <a:solidFill>
                  <a:schemeClr val="tx1">
                    <a:lumMod val="50000"/>
                    <a:lumOff val="50000"/>
                  </a:schemeClr>
                </a:solidFill>
                <a:latin typeface="Bahnschrift SemiBold" panose="020B0502040204020203" pitchFamily="34" charset="0"/>
              </a:rPr>
              <a:t>	Discussion</a:t>
            </a:r>
          </a:p>
          <a:p>
            <a:pPr>
              <a:lnSpc>
                <a:spcPct val="250000"/>
              </a:lnSpc>
            </a:pPr>
            <a:r>
              <a:rPr lang="en-US" altLang="ko-KR" sz="2000" b="1" dirty="0" smtClean="0">
                <a:solidFill>
                  <a:schemeClr val="bg1">
                    <a:lumMod val="75000"/>
                  </a:schemeClr>
                </a:solidFill>
                <a:latin typeface="Bahnschrift SemiBold" panose="020B0502040204020203" pitchFamily="34" charset="0"/>
              </a:rPr>
              <a:t>06 </a:t>
            </a:r>
            <a:r>
              <a:rPr lang="en-US" altLang="ko-KR" sz="2000" b="1" dirty="0">
                <a:solidFill>
                  <a:schemeClr val="tx1">
                    <a:lumMod val="50000"/>
                    <a:lumOff val="50000"/>
                  </a:schemeClr>
                </a:solidFill>
                <a:latin typeface="Bahnschrift SemiBold" panose="020B0502040204020203" pitchFamily="34" charset="0"/>
              </a:rPr>
              <a:t>	</a:t>
            </a:r>
            <a:r>
              <a:rPr lang="en-US" altLang="ko-KR" sz="2000" b="1" dirty="0" smtClean="0">
                <a:solidFill>
                  <a:schemeClr val="tx1">
                    <a:lumMod val="50000"/>
                    <a:lumOff val="50000"/>
                  </a:schemeClr>
                </a:solidFill>
                <a:latin typeface="Bahnschrift SemiBold" panose="020B0502040204020203" pitchFamily="34" charset="0"/>
              </a:rPr>
              <a:t>Conclusion</a:t>
            </a:r>
            <a:endParaRPr lang="en-US" altLang="ko-KR" sz="2000" b="1" dirty="0">
              <a:solidFill>
                <a:schemeClr val="tx1">
                  <a:lumMod val="50000"/>
                  <a:lumOff val="50000"/>
                </a:schemeClr>
              </a:solidFill>
              <a:latin typeface="Bahnschrift SemiBold" panose="020B0502040204020203" pitchFamily="34" charset="0"/>
            </a:endParaRPr>
          </a:p>
        </p:txBody>
      </p:sp>
      <p:pic>
        <p:nvPicPr>
          <p:cNvPr id="54" name="Picture 10" descr="Jackson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516" y="2192941"/>
            <a:ext cx="2866485" cy="286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05	Discussion</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6567743" cy="4431983"/>
          </a:xfrm>
          <a:prstGeom prst="rect">
            <a:avLst/>
          </a:prstGeom>
        </p:spPr>
        <p:txBody>
          <a:bodyPr wrap="square">
            <a:spAutoFit/>
          </a:bodyPr>
          <a:lstStyle/>
          <a:p>
            <a:pPr latinLnBrk="0">
              <a:lnSpc>
                <a:spcPct val="200000"/>
              </a:lnSpc>
            </a:pPr>
            <a:r>
              <a:rPr lang="en-US" altLang="zh-TW" dirty="0" smtClean="0">
                <a:solidFill>
                  <a:schemeClr val="tx1">
                    <a:lumMod val="50000"/>
                    <a:lumOff val="50000"/>
                  </a:schemeClr>
                </a:solidFill>
                <a:latin typeface="Bahnschrift" panose="020B0502040204020203" pitchFamily="34" charset="0"/>
              </a:rPr>
              <a:t>Limitation :</a:t>
            </a:r>
          </a:p>
          <a:p>
            <a:r>
              <a:rPr lang="en-US" altLang="zh-TW" dirty="0" smtClean="0">
                <a:solidFill>
                  <a:schemeClr val="tx1">
                    <a:lumMod val="50000"/>
                    <a:lumOff val="50000"/>
                  </a:schemeClr>
                </a:solidFill>
                <a:latin typeface="Bahnschrift" panose="020B0502040204020203" pitchFamily="34" charset="0"/>
              </a:rPr>
              <a:t> </a:t>
            </a:r>
            <a:endParaRPr lang="en-US" altLang="zh-TW" dirty="0"/>
          </a:p>
          <a:p>
            <a:pPr marL="228600" indent="-228600">
              <a:lnSpc>
                <a:spcPct val="150000"/>
              </a:lnSpc>
              <a:buFont typeface="+mj-lt"/>
              <a:buAutoNum type="arabicPeriod"/>
            </a:pP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該方法歸根結底是一種採樣方法</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主要</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針對輸入解析度較</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高的圖像。如果輸入圖像解析度本來就不高，那這種方法雖然仍然可以使用，但其必要性就沒有了</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endParaRPr lang="en-US" altLang="zh-TW" dirty="0" smtClean="0">
              <a:solidFill>
                <a:schemeClr val="tx1">
                  <a:lumMod val="50000"/>
                  <a:lumOff val="50000"/>
                </a:schemeClr>
              </a:solidFill>
              <a:latin typeface="微軟正黑體" panose="020B0604030504040204" pitchFamily="34" charset="-120"/>
              <a:ea typeface="微軟正黑體" panose="020B0604030504040204" pitchFamily="34" charset="-120"/>
            </a:endParaRPr>
          </a:p>
          <a:p>
            <a:pPr marL="228600" indent="-228600">
              <a:lnSpc>
                <a:spcPct val="150000"/>
              </a:lnSpc>
              <a:buFont typeface="+mj-lt"/>
              <a:buAutoNum type="arabicPeriod"/>
            </a:pPr>
            <a:endParaRPr lang="en-US" altLang="zh-TW" sz="8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marL="228600" indent="-228600" latinLnBrk="0">
              <a:lnSpc>
                <a:spcPct val="150000"/>
              </a:lnSpc>
              <a:buFont typeface="+mj-lt"/>
              <a:buAutoNum type="arabicPeriod"/>
            </a:pP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該方法適用於允許圖像有形變的情況。如本文實驗</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的 </a:t>
            </a:r>
            <a:r>
              <a:rPr lang="en-US" altLang="zh-TW" dirty="0">
                <a:solidFill>
                  <a:schemeClr val="tx1">
                    <a:lumMod val="50000"/>
                    <a:lumOff val="50000"/>
                  </a:schemeClr>
                </a:solidFill>
                <a:latin typeface="Bahnschrift" panose="020B0502040204020203" pitchFamily="34" charset="0"/>
                <a:ea typeface="微軟正黑體" panose="020B0604030504040204" pitchFamily="34" charset="-120"/>
              </a:rPr>
              <a:t>Gaze Tracking</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，其主要關注眼睛看哪裡，看多久，而不關心眼睛的形狀、人臉的形狀等。而對於</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細部分類</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問題，本文提到，“用以判別兩個類別的信息通常隱藏在圖像的很小</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一部分</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 </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，因此在低解析度下</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可能是無法解決的</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9049902"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3" name="圖片 22"/>
          <p:cNvPicPr>
            <a:picLocks noChangeAspect="1"/>
          </p:cNvPicPr>
          <p:nvPr/>
        </p:nvPicPr>
        <p:blipFill rotWithShape="1">
          <a:blip r:embed="rId3"/>
          <a:srcRect r="50440"/>
          <a:stretch/>
        </p:blipFill>
        <p:spPr>
          <a:xfrm>
            <a:off x="7792887" y="1830549"/>
            <a:ext cx="3724549" cy="3895725"/>
          </a:xfrm>
          <a:prstGeom prst="rect">
            <a:avLst/>
          </a:prstGeom>
        </p:spPr>
      </p:pic>
    </p:spTree>
    <p:extLst>
      <p:ext uri="{BB962C8B-B14F-4D97-AF65-F5344CB8AC3E}">
        <p14:creationId xmlns:p14="http://schemas.microsoft.com/office/powerpoint/2010/main" val="2724426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06	Conclusion</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9708080" cy="4433393"/>
          </a:xfrm>
          <a:prstGeom prst="rect">
            <a:avLst/>
          </a:prstGeom>
        </p:spPr>
        <p:txBody>
          <a:bodyPr wrap="square">
            <a:spAutoFit/>
          </a:bodyPr>
          <a:lstStyle/>
          <a:p>
            <a:pPr latinLnBrk="0">
              <a:lnSpc>
                <a:spcPct val="200000"/>
              </a:lnSpc>
            </a:pPr>
            <a:r>
              <a:rPr lang="en-US" altLang="zh-TW" dirty="0" smtClean="0">
                <a:solidFill>
                  <a:schemeClr val="tx1">
                    <a:lumMod val="50000"/>
                    <a:lumOff val="50000"/>
                  </a:schemeClr>
                </a:solidFill>
                <a:latin typeface="Bahnschrift" panose="020B0502040204020203" pitchFamily="34" charset="0"/>
              </a:rPr>
              <a:t>In this paper, they present </a:t>
            </a:r>
            <a:r>
              <a:rPr lang="en-US" altLang="zh-TW" dirty="0">
                <a:solidFill>
                  <a:schemeClr val="tx1">
                    <a:lumMod val="50000"/>
                    <a:lumOff val="50000"/>
                  </a:schemeClr>
                </a:solidFill>
                <a:latin typeface="Bahnschrift" panose="020B0502040204020203" pitchFamily="34" charset="0"/>
              </a:rPr>
              <a:t>the saliency sampler – a novel layer for CNNs that can adapt the image sampling strategy to improve task performance while preserving memory allocation and computational efficiency for a given image processing task</a:t>
            </a:r>
            <a:r>
              <a:rPr lang="en-US" altLang="zh-TW" dirty="0" smtClean="0">
                <a:solidFill>
                  <a:schemeClr val="tx1">
                    <a:lumMod val="50000"/>
                    <a:lumOff val="50000"/>
                  </a:schemeClr>
                </a:solidFill>
                <a:latin typeface="Bahnschrift" panose="020B0502040204020203" pitchFamily="34" charset="0"/>
              </a:rPr>
              <a:t>.</a:t>
            </a:r>
          </a:p>
          <a:p>
            <a:pPr latinLnBrk="0">
              <a:lnSpc>
                <a:spcPct val="200000"/>
              </a:lnSpc>
            </a:pPr>
            <a:endParaRPr lang="en-US" altLang="zh-TW" dirty="0">
              <a:solidFill>
                <a:schemeClr val="tx1">
                  <a:lumMod val="50000"/>
                  <a:lumOff val="50000"/>
                </a:schemeClr>
              </a:solidFill>
              <a:latin typeface="Bahnschrift" panose="020B0502040204020203" pitchFamily="34" charset="0"/>
            </a:endParaRPr>
          </a:p>
          <a:p>
            <a:pPr latinLnBrk="0">
              <a:lnSpc>
                <a:spcPct val="200000"/>
              </a:lnSpc>
            </a:pPr>
            <a:r>
              <a:rPr lang="en-US" altLang="zh-TW" dirty="0">
                <a:solidFill>
                  <a:schemeClr val="tx1">
                    <a:lumMod val="50000"/>
                    <a:lumOff val="50000"/>
                  </a:schemeClr>
                </a:solidFill>
                <a:latin typeface="Bahnschrift" panose="020B0502040204020203" pitchFamily="34" charset="0"/>
              </a:rPr>
              <a:t>The method is </a:t>
            </a:r>
            <a:r>
              <a:rPr lang="en-US" altLang="zh-TW" dirty="0">
                <a:solidFill>
                  <a:schemeClr val="accent5"/>
                </a:solidFill>
                <a:latin typeface="Bahnschrift" panose="020B0502040204020203" pitchFamily="34" charset="0"/>
              </a:rPr>
              <a:t>simple to integrate into existing models </a:t>
            </a:r>
            <a:r>
              <a:rPr lang="en-US" altLang="zh-TW" dirty="0">
                <a:solidFill>
                  <a:schemeClr val="tx1">
                    <a:lumMod val="50000"/>
                    <a:lumOff val="50000"/>
                  </a:schemeClr>
                </a:solidFill>
                <a:latin typeface="Bahnschrift" panose="020B0502040204020203" pitchFamily="34" charset="0"/>
              </a:rPr>
              <a:t>and can be efficiently trained in an </a:t>
            </a:r>
            <a:r>
              <a:rPr lang="en-US" altLang="zh-TW" dirty="0">
                <a:solidFill>
                  <a:schemeClr val="accent5"/>
                </a:solidFill>
                <a:latin typeface="Bahnschrift" panose="020B0502040204020203" pitchFamily="34" charset="0"/>
              </a:rPr>
              <a:t>end-to-end</a:t>
            </a:r>
            <a:r>
              <a:rPr lang="en-US" altLang="zh-TW" dirty="0">
                <a:solidFill>
                  <a:schemeClr val="tx1">
                    <a:lumMod val="50000"/>
                    <a:lumOff val="50000"/>
                  </a:schemeClr>
                </a:solidFill>
                <a:latin typeface="Bahnschrift" panose="020B0502040204020203" pitchFamily="34" charset="0"/>
              </a:rPr>
              <a:t> fashion. Unlike some of the other image transformation techniques, </a:t>
            </a:r>
            <a:r>
              <a:rPr lang="en-US" altLang="zh-TW" dirty="0" smtClean="0">
                <a:solidFill>
                  <a:schemeClr val="tx1">
                    <a:lumMod val="50000"/>
                    <a:lumOff val="50000"/>
                  </a:schemeClr>
                </a:solidFill>
                <a:latin typeface="Bahnschrift" panose="020B0502040204020203" pitchFamily="34" charset="0"/>
              </a:rPr>
              <a:t>Saliency Sampler is </a:t>
            </a:r>
            <a:r>
              <a:rPr lang="en-US" altLang="zh-TW" dirty="0">
                <a:solidFill>
                  <a:schemeClr val="tx1">
                    <a:lumMod val="50000"/>
                    <a:lumOff val="50000"/>
                  </a:schemeClr>
                </a:solidFill>
                <a:latin typeface="Bahnschrift" panose="020B0502040204020203" pitchFamily="34" charset="0"/>
              </a:rPr>
              <a:t>not restricted to a predefined number or size of important regions and it can redistribute sampling density across the entire image domain. </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9454572"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3383769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01	Introduction</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0" y="876071"/>
            <a:ext cx="10366409" cy="4662815"/>
          </a:xfrm>
          <a:prstGeom prst="rect">
            <a:avLst/>
          </a:prstGeom>
        </p:spPr>
        <p:txBody>
          <a:bodyPr wrap="square">
            <a:spAutoFit/>
          </a:bodyPr>
          <a:lstStyle/>
          <a:p>
            <a:pPr latinLnBrk="0">
              <a:lnSpc>
                <a:spcPct val="150000"/>
              </a:lnSpc>
            </a:pPr>
            <a:r>
              <a:rPr lang="en-US" altLang="zh-TW" dirty="0">
                <a:solidFill>
                  <a:schemeClr val="tx1">
                    <a:lumMod val="50000"/>
                    <a:lumOff val="50000"/>
                  </a:schemeClr>
                </a:solidFill>
                <a:latin typeface="Bahnschrift" panose="020B0502040204020203" pitchFamily="34" charset="0"/>
              </a:rPr>
              <a:t>Many modern neural network models used in computer vision have input size constraints. These constraints exist for various reasons. By restricting the input resolution, one can control the time and computation required during both training and testing, and benefit from efficient batch training on </a:t>
            </a:r>
            <a:r>
              <a:rPr lang="en-US" altLang="zh-TW" dirty="0" smtClean="0">
                <a:solidFill>
                  <a:schemeClr val="tx1">
                    <a:lumMod val="50000"/>
                    <a:lumOff val="50000"/>
                  </a:schemeClr>
                </a:solidFill>
                <a:latin typeface="Bahnschrift" panose="020B0502040204020203" pitchFamily="34" charset="0"/>
              </a:rPr>
              <a:t>GPU. On </a:t>
            </a:r>
            <a:r>
              <a:rPr lang="en-US" altLang="zh-TW" dirty="0">
                <a:solidFill>
                  <a:schemeClr val="tx1">
                    <a:lumMod val="50000"/>
                    <a:lumOff val="50000"/>
                  </a:schemeClr>
                </a:solidFill>
                <a:latin typeface="Bahnschrift" panose="020B0502040204020203" pitchFamily="34" charset="0"/>
              </a:rPr>
              <a:t>certain datasets, limiting the input feature dimensionality can also empirically increase performance by improving training sample coverage over the input space</a:t>
            </a:r>
            <a:r>
              <a:rPr lang="en-US" altLang="zh-TW" dirty="0" smtClean="0">
                <a:solidFill>
                  <a:schemeClr val="tx1">
                    <a:lumMod val="50000"/>
                    <a:lumOff val="50000"/>
                  </a:schemeClr>
                </a:solidFill>
                <a:latin typeface="Bahnschrift" panose="020B0502040204020203" pitchFamily="34" charset="0"/>
              </a:rPr>
              <a:t>.</a:t>
            </a: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a:solidFill>
                  <a:schemeClr val="tx1">
                    <a:lumMod val="50000"/>
                    <a:lumOff val="50000"/>
                  </a:schemeClr>
                </a:solidFill>
                <a:latin typeface="Bahnschrift" panose="020B0502040204020203" pitchFamily="34" charset="0"/>
              </a:rPr>
              <a:t>When the target input size is smaller than the images in the original dataset, the standard approach is to uniformly </a:t>
            </a:r>
            <a:r>
              <a:rPr lang="en-US" altLang="zh-TW" dirty="0" err="1">
                <a:solidFill>
                  <a:schemeClr val="tx1">
                    <a:lumMod val="50000"/>
                    <a:lumOff val="50000"/>
                  </a:schemeClr>
                </a:solidFill>
                <a:latin typeface="Bahnschrift" panose="020B0502040204020203" pitchFamily="34" charset="0"/>
              </a:rPr>
              <a:t>downsample</a:t>
            </a:r>
            <a:r>
              <a:rPr lang="en-US" altLang="zh-TW" dirty="0">
                <a:solidFill>
                  <a:schemeClr val="tx1">
                    <a:lumMod val="50000"/>
                    <a:lumOff val="50000"/>
                  </a:schemeClr>
                </a:solidFill>
                <a:latin typeface="Bahnschrift" panose="020B0502040204020203" pitchFamily="34" charset="0"/>
              </a:rPr>
              <a:t> the input images</a:t>
            </a:r>
            <a:r>
              <a:rPr lang="en-US" altLang="zh-TW" dirty="0" smtClean="0">
                <a:solidFill>
                  <a:schemeClr val="tx1">
                    <a:lumMod val="50000"/>
                    <a:lumOff val="50000"/>
                  </a:schemeClr>
                </a:solidFill>
                <a:latin typeface="Bahnschrift" panose="020B0502040204020203" pitchFamily="34" charset="0"/>
              </a:rPr>
              <a:t>.</a:t>
            </a: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While </a:t>
            </a:r>
            <a:r>
              <a:rPr lang="en-US" altLang="zh-TW" dirty="0">
                <a:solidFill>
                  <a:schemeClr val="tx1">
                    <a:lumMod val="50000"/>
                    <a:lumOff val="50000"/>
                  </a:schemeClr>
                </a:solidFill>
                <a:latin typeface="Bahnschrift" panose="020B0502040204020203" pitchFamily="34" charset="0"/>
              </a:rPr>
              <a:t>uniform </a:t>
            </a:r>
            <a:r>
              <a:rPr lang="en-US" altLang="zh-TW" dirty="0" err="1">
                <a:solidFill>
                  <a:schemeClr val="tx1">
                    <a:lumMod val="50000"/>
                    <a:lumOff val="50000"/>
                  </a:schemeClr>
                </a:solidFill>
                <a:latin typeface="Bahnschrift" panose="020B0502040204020203" pitchFamily="34" charset="0"/>
              </a:rPr>
              <a:t>downsampling</a:t>
            </a:r>
            <a:r>
              <a:rPr lang="en-US" altLang="zh-TW" dirty="0">
                <a:solidFill>
                  <a:schemeClr val="tx1">
                    <a:lumMod val="50000"/>
                    <a:lumOff val="50000"/>
                  </a:schemeClr>
                </a:solidFill>
                <a:latin typeface="Bahnschrift" panose="020B0502040204020203" pitchFamily="34" charset="0"/>
              </a:rPr>
              <a:t> is simple and effective in many situations, it can be </a:t>
            </a:r>
            <a:r>
              <a:rPr lang="en-US" altLang="zh-TW" dirty="0" err="1">
                <a:solidFill>
                  <a:schemeClr val="tx1">
                    <a:lumMod val="50000"/>
                    <a:lumOff val="50000"/>
                  </a:schemeClr>
                </a:solidFill>
                <a:latin typeface="Bahnschrift" panose="020B0502040204020203" pitchFamily="34" charset="0"/>
              </a:rPr>
              <a:t>lossy</a:t>
            </a:r>
            <a:r>
              <a:rPr lang="en-US" altLang="zh-TW" dirty="0">
                <a:solidFill>
                  <a:schemeClr val="tx1">
                    <a:lumMod val="50000"/>
                    <a:lumOff val="50000"/>
                  </a:schemeClr>
                </a:solidFill>
                <a:latin typeface="Bahnschrift" panose="020B0502040204020203" pitchFamily="34" charset="0"/>
              </a:rPr>
              <a:t> for tasks which require information from different spatial resolutions and locations. </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174854"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92316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01	Introduction</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0" y="876071"/>
            <a:ext cx="10366409" cy="4662815"/>
          </a:xfrm>
          <a:prstGeom prst="rect">
            <a:avLst/>
          </a:prstGeom>
        </p:spPr>
        <p:txBody>
          <a:bodyPr wrap="square">
            <a:spAutoFit/>
          </a:bodyPr>
          <a:lstStyle/>
          <a:p>
            <a:pPr latinLnBrk="0">
              <a:lnSpc>
                <a:spcPct val="150000"/>
              </a:lnSpc>
            </a:pPr>
            <a:r>
              <a:rPr lang="en-US" altLang="zh-TW" dirty="0" smtClean="0">
                <a:solidFill>
                  <a:schemeClr val="tx1">
                    <a:lumMod val="50000"/>
                    <a:lumOff val="50000"/>
                  </a:schemeClr>
                </a:solidFill>
                <a:latin typeface="Bahnschrift" panose="020B0502040204020203" pitchFamily="34" charset="0"/>
              </a:rPr>
              <a:t>In this work they introduce a saliency-based sampling layer : </a:t>
            </a:r>
          </a:p>
          <a:p>
            <a:pPr latinLnBrk="0">
              <a:lnSpc>
                <a:spcPct val="150000"/>
              </a:lnSpc>
            </a:pPr>
            <a:r>
              <a:rPr lang="en-US" altLang="zh-TW" dirty="0">
                <a:solidFill>
                  <a:schemeClr val="tx1">
                    <a:lumMod val="50000"/>
                    <a:lumOff val="50000"/>
                  </a:schemeClr>
                </a:solidFill>
                <a:latin typeface="Bahnschrift" panose="020B0502040204020203" pitchFamily="34" charset="0"/>
              </a:rPr>
              <a:t>A</a:t>
            </a:r>
            <a:r>
              <a:rPr lang="en-US" altLang="zh-TW" dirty="0" smtClean="0">
                <a:solidFill>
                  <a:schemeClr val="tx1">
                    <a:lumMod val="50000"/>
                    <a:lumOff val="50000"/>
                  </a:schemeClr>
                </a:solidFill>
                <a:latin typeface="Bahnschrift" panose="020B0502040204020203" pitchFamily="34" charset="0"/>
              </a:rPr>
              <a:t> simple plug-in module that can be appended to the start of any input-constrained network and used to improve </a:t>
            </a:r>
            <a:r>
              <a:rPr lang="en-US" altLang="zh-TW" dirty="0" err="1" smtClean="0">
                <a:solidFill>
                  <a:schemeClr val="tx1">
                    <a:lumMod val="50000"/>
                    <a:lumOff val="50000"/>
                  </a:schemeClr>
                </a:solidFill>
                <a:latin typeface="Bahnschrift" panose="020B0502040204020203" pitchFamily="34" charset="0"/>
              </a:rPr>
              <a:t>downsampling</a:t>
            </a:r>
            <a:r>
              <a:rPr lang="en-US" altLang="zh-TW" dirty="0" smtClean="0">
                <a:solidFill>
                  <a:schemeClr val="tx1">
                    <a:lumMod val="50000"/>
                    <a:lumOff val="50000"/>
                  </a:schemeClr>
                </a:solidFill>
                <a:latin typeface="Bahnschrift" panose="020B0502040204020203" pitchFamily="34" charset="0"/>
              </a:rPr>
              <a:t> in a task-specific manner. </a:t>
            </a: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The layer consists of a saliency map estimator connected to a sampler which </a:t>
            </a:r>
            <a:r>
              <a:rPr lang="en-US" altLang="zh-TW" dirty="0" smtClean="0">
                <a:solidFill>
                  <a:schemeClr val="accent5"/>
                </a:solidFill>
                <a:latin typeface="Bahnschrift" panose="020B0502040204020203" pitchFamily="34" charset="0"/>
              </a:rPr>
              <a:t>varies sampling density for image regions depending on their relative saliency values</a:t>
            </a:r>
            <a:r>
              <a:rPr lang="en-US" altLang="zh-TW" dirty="0" smtClean="0">
                <a:solidFill>
                  <a:schemeClr val="tx1">
                    <a:lumMod val="50000"/>
                    <a:lumOff val="50000"/>
                  </a:schemeClr>
                </a:solidFill>
                <a:latin typeface="Bahnschrift" panose="020B0502040204020203" pitchFamily="34" charset="0"/>
              </a:rPr>
              <a:t>. Since the layer is designed to be fully differentiable, it can be inserted before any conventional network and trained end-to-end. </a:t>
            </a: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Apply this approach to tasks where the discovery of small objects or fine-grained details is important, and consistently find that adding the layer results in performance improvements over baseline networks.</a:t>
            </a:r>
          </a:p>
        </p:txBody>
      </p:sp>
      <p:sp>
        <p:nvSpPr>
          <p:cNvPr id="22" name="모서리가 둥근 직사각형 26"/>
          <p:cNvSpPr/>
          <p:nvPr/>
        </p:nvSpPr>
        <p:spPr>
          <a:xfrm>
            <a:off x="1873770" y="6348717"/>
            <a:ext cx="607347"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64124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02	Related Work</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0" y="876071"/>
            <a:ext cx="10366409" cy="4662815"/>
          </a:xfrm>
          <a:prstGeom prst="rect">
            <a:avLst/>
          </a:prstGeom>
        </p:spPr>
        <p:txBody>
          <a:bodyPr wrap="square">
            <a:spAutoFit/>
          </a:bodyPr>
          <a:lstStyle/>
          <a:p>
            <a:pPr latinLnBrk="0">
              <a:lnSpc>
                <a:spcPct val="150000"/>
              </a:lnSpc>
            </a:pPr>
            <a:r>
              <a:rPr lang="en-US" altLang="zh-TW" dirty="0" smtClean="0">
                <a:solidFill>
                  <a:schemeClr val="accent2"/>
                </a:solidFill>
                <a:latin typeface="Bahnschrift" panose="020B0502040204020203" pitchFamily="34" charset="0"/>
              </a:rPr>
              <a:t>Spatial </a:t>
            </a:r>
            <a:r>
              <a:rPr lang="en-US" altLang="zh-TW" dirty="0">
                <a:solidFill>
                  <a:schemeClr val="accent2"/>
                </a:solidFill>
                <a:latin typeface="Bahnschrift" panose="020B0502040204020203" pitchFamily="34" charset="0"/>
              </a:rPr>
              <a:t>Transformer Network (</a:t>
            </a:r>
            <a:r>
              <a:rPr lang="en-US" altLang="zh-TW" dirty="0" smtClean="0">
                <a:solidFill>
                  <a:schemeClr val="accent2"/>
                </a:solidFill>
                <a:latin typeface="Bahnschrift" panose="020B0502040204020203" pitchFamily="34" charset="0"/>
              </a:rPr>
              <a:t>STN)</a:t>
            </a:r>
          </a:p>
          <a:p>
            <a:pPr latinLnBrk="0">
              <a:lnSpc>
                <a:spcPct val="150000"/>
              </a:lnSpc>
            </a:pPr>
            <a:endParaRPr lang="en-US" altLang="zh-TW" sz="1200" dirty="0">
              <a:solidFill>
                <a:schemeClr val="accent2"/>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A </a:t>
            </a:r>
            <a:r>
              <a:rPr lang="en-US" altLang="zh-TW" dirty="0">
                <a:solidFill>
                  <a:schemeClr val="tx1">
                    <a:lumMod val="50000"/>
                    <a:lumOff val="50000"/>
                  </a:schemeClr>
                </a:solidFill>
                <a:latin typeface="Bahnschrift" panose="020B0502040204020203" pitchFamily="34" charset="0"/>
              </a:rPr>
              <a:t>layer that estimates a parametrized transformation from an input image in an effort to undo nuisance image variation (such as from object pose in the task of rigid object classification) and thereby improve model generalization.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In </a:t>
            </a:r>
            <a:r>
              <a:rPr lang="en-US" altLang="zh-TW" dirty="0">
                <a:solidFill>
                  <a:schemeClr val="tx1">
                    <a:lumMod val="50000"/>
                    <a:lumOff val="50000"/>
                  </a:schemeClr>
                </a:solidFill>
                <a:latin typeface="Bahnschrift" panose="020B0502040204020203" pitchFamily="34" charset="0"/>
              </a:rPr>
              <a:t>their work, the authors proposed three types of transformation that could be </a:t>
            </a:r>
            <a:r>
              <a:rPr lang="en-US" altLang="zh-TW" dirty="0" smtClean="0">
                <a:solidFill>
                  <a:schemeClr val="tx1">
                    <a:lumMod val="50000"/>
                    <a:lumOff val="50000"/>
                  </a:schemeClr>
                </a:solidFill>
                <a:latin typeface="Bahnschrift" panose="020B0502040204020203" pitchFamily="34" charset="0"/>
              </a:rPr>
              <a:t>learned : </a:t>
            </a:r>
            <a:r>
              <a:rPr lang="en-US" altLang="zh-TW" dirty="0">
                <a:solidFill>
                  <a:schemeClr val="tx1">
                    <a:lumMod val="50000"/>
                    <a:lumOff val="50000"/>
                  </a:schemeClr>
                </a:solidFill>
                <a:latin typeface="Bahnschrift" panose="020B0502040204020203" pitchFamily="34" charset="0"/>
              </a:rPr>
              <a:t>affine, projective and thin plate spline (TPS). </a:t>
            </a:r>
          </a:p>
          <a:p>
            <a:pPr latinLnBrk="0">
              <a:lnSpc>
                <a:spcPct val="150000"/>
              </a:lnSpc>
            </a:pP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In this paper, they </a:t>
            </a:r>
            <a:r>
              <a:rPr lang="en-US" altLang="zh-TW" dirty="0">
                <a:solidFill>
                  <a:schemeClr val="tx1">
                    <a:lumMod val="50000"/>
                    <a:lumOff val="50000"/>
                  </a:schemeClr>
                </a:solidFill>
                <a:latin typeface="Bahnschrift" panose="020B0502040204020203" pitchFamily="34" charset="0"/>
              </a:rPr>
              <a:t>do not attempt to undo variation such as local translation or </a:t>
            </a:r>
            <a:r>
              <a:rPr lang="en-US" altLang="zh-TW" dirty="0" smtClean="0">
                <a:solidFill>
                  <a:schemeClr val="tx1">
                    <a:lumMod val="50000"/>
                    <a:lumOff val="50000"/>
                  </a:schemeClr>
                </a:solidFill>
                <a:latin typeface="Bahnschrift" panose="020B0502040204020203" pitchFamily="34" charset="0"/>
              </a:rPr>
              <a:t>rotation. </a:t>
            </a:r>
          </a:p>
          <a:p>
            <a:pPr latinLnBrk="0">
              <a:lnSpc>
                <a:spcPct val="150000"/>
              </a:lnSpc>
            </a:pPr>
            <a:r>
              <a:rPr lang="en-US" altLang="zh-TW" dirty="0" smtClean="0">
                <a:solidFill>
                  <a:schemeClr val="tx1">
                    <a:lumMod val="50000"/>
                    <a:lumOff val="50000"/>
                  </a:schemeClr>
                </a:solidFill>
                <a:latin typeface="Bahnschrift" panose="020B0502040204020203" pitchFamily="34" charset="0"/>
              </a:rPr>
              <a:t>Rather they </a:t>
            </a:r>
            <a:r>
              <a:rPr lang="en-US" altLang="zh-TW" dirty="0">
                <a:solidFill>
                  <a:schemeClr val="tx1">
                    <a:lumMod val="50000"/>
                    <a:lumOff val="50000"/>
                  </a:schemeClr>
                </a:solidFill>
                <a:latin typeface="Bahnschrift" panose="020B0502040204020203" pitchFamily="34" charset="0"/>
              </a:rPr>
              <a:t>try to vary the resolution dynamically to favor regions of the input image which are more task salient. </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1" y="6348717"/>
            <a:ext cx="98198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727235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02	Related Work</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0" y="876071"/>
            <a:ext cx="10366409" cy="3093154"/>
          </a:xfrm>
          <a:prstGeom prst="rect">
            <a:avLst/>
          </a:prstGeom>
        </p:spPr>
        <p:txBody>
          <a:bodyPr wrap="square">
            <a:spAutoFit/>
          </a:bodyPr>
          <a:lstStyle/>
          <a:p>
            <a:pPr latinLnBrk="0">
              <a:lnSpc>
                <a:spcPct val="150000"/>
              </a:lnSpc>
            </a:pPr>
            <a:r>
              <a:rPr lang="en-US" altLang="zh-TW" dirty="0" smtClean="0">
                <a:solidFill>
                  <a:schemeClr val="accent2"/>
                </a:solidFill>
                <a:latin typeface="Bahnschrift" panose="020B0502040204020203" pitchFamily="34" charset="0"/>
              </a:rPr>
              <a:t>Spatial </a:t>
            </a:r>
            <a:r>
              <a:rPr lang="en-US" altLang="zh-TW" dirty="0">
                <a:solidFill>
                  <a:schemeClr val="accent2"/>
                </a:solidFill>
                <a:latin typeface="Bahnschrift" panose="020B0502040204020203" pitchFamily="34" charset="0"/>
              </a:rPr>
              <a:t>Transformer Network (</a:t>
            </a:r>
            <a:r>
              <a:rPr lang="en-US" altLang="zh-TW" dirty="0" smtClean="0">
                <a:solidFill>
                  <a:schemeClr val="accent2"/>
                </a:solidFill>
                <a:latin typeface="Bahnschrift" panose="020B0502040204020203" pitchFamily="34" charset="0"/>
              </a:rPr>
              <a:t>STN)</a:t>
            </a:r>
          </a:p>
          <a:p>
            <a:pPr latinLnBrk="0">
              <a:lnSpc>
                <a:spcPct val="150000"/>
              </a:lnSpc>
            </a:pPr>
            <a:endParaRPr lang="en-US" altLang="zh-TW" sz="1200" dirty="0" smtClean="0">
              <a:solidFill>
                <a:schemeClr val="accent2"/>
              </a:solidFill>
              <a:latin typeface="Bahnschrift" panose="020B0502040204020203" pitchFamily="34" charset="0"/>
            </a:endParaRPr>
          </a:p>
          <a:p>
            <a:pPr latinLnBrk="0">
              <a:lnSpc>
                <a:spcPct val="150000"/>
              </a:lnSpc>
            </a:pP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主要由三個部分</a:t>
            </a:r>
            <a:r>
              <a:rPr lang="zh-TW" altLang="en-US" dirty="0" smtClean="0">
                <a:solidFill>
                  <a:schemeClr val="tx1">
                    <a:lumMod val="50000"/>
                    <a:lumOff val="50000"/>
                  </a:schemeClr>
                </a:solidFill>
                <a:latin typeface="微軟正黑體" panose="020B0604030504040204" pitchFamily="34" charset="-120"/>
                <a:ea typeface="微軟正黑體" panose="020B0604030504040204" pitchFamily="34" charset="-120"/>
              </a:rPr>
              <a:t>組成：</a:t>
            </a:r>
            <a:r>
              <a:rPr lang="zh-TW" altLang="en-US" dirty="0">
                <a:solidFill>
                  <a:schemeClr val="tx1">
                    <a:lumMod val="50000"/>
                    <a:lumOff val="50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(1) </a:t>
            </a:r>
            <a:r>
              <a:rPr lang="en-US" altLang="zh-TW" dirty="0" err="1" smtClean="0">
                <a:solidFill>
                  <a:schemeClr val="tx1">
                    <a:lumMod val="50000"/>
                    <a:lumOff val="50000"/>
                  </a:schemeClr>
                </a:solidFill>
                <a:latin typeface="Bahnschrift" panose="020B0502040204020203" pitchFamily="34" charset="0"/>
                <a:ea typeface="微軟正黑體" panose="020B0604030504040204" pitchFamily="34" charset="-120"/>
              </a:rPr>
              <a:t>Localisation</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 net     (2) Grid generator     (3) Sampler</a:t>
            </a:r>
          </a:p>
          <a:p>
            <a:pPr latinLnBrk="0">
              <a:lnSpc>
                <a:spcPct val="150000"/>
              </a:lnSpc>
            </a:pPr>
            <a:endParaRPr lang="en-US" altLang="zh-TW" sz="1200"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r>
              <a:rPr lang="en-US" altLang="zh-TW" dirty="0" err="1">
                <a:solidFill>
                  <a:schemeClr val="tx1">
                    <a:lumMod val="50000"/>
                    <a:lumOff val="50000"/>
                  </a:schemeClr>
                </a:solidFill>
                <a:latin typeface="Bahnschrift" panose="020B0502040204020203" pitchFamily="34" charset="0"/>
                <a:ea typeface="微軟正黑體" panose="020B0604030504040204" pitchFamily="34" charset="-120"/>
              </a:rPr>
              <a:t>Localisation</a:t>
            </a:r>
            <a:r>
              <a:rPr lang="en-US" altLang="zh-TW" dirty="0">
                <a:solidFill>
                  <a:schemeClr val="tx1">
                    <a:lumMod val="50000"/>
                    <a:lumOff val="50000"/>
                  </a:schemeClr>
                </a:solidFill>
                <a:latin typeface="Bahnschrift" panose="020B0502040204020203" pitchFamily="34" charset="0"/>
                <a:ea typeface="微軟正黑體" panose="020B0604030504040204" pitchFamily="34" charset="-120"/>
              </a:rPr>
              <a:t> net</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：在輸入特徵映射上應用卷積</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或全連接層</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獲取</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2x3</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的仿射變換矩陣參數</a:t>
            </a: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θ</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a:t>
            </a:r>
            <a:endPar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endParaRPr lang="en-US" altLang="zh-TW" sz="800"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r>
              <a:rPr lang="en-US" altLang="zh-TW" dirty="0" err="1" smtClean="0">
                <a:solidFill>
                  <a:schemeClr val="tx1">
                    <a:lumMod val="50000"/>
                    <a:lumOff val="50000"/>
                  </a:schemeClr>
                </a:solidFill>
                <a:latin typeface="Bahnschrift" panose="020B0502040204020203" pitchFamily="34" charset="0"/>
                <a:ea typeface="微軟正黑體" panose="020B0604030504040204" pitchFamily="34" charset="-120"/>
              </a:rPr>
              <a:t>Gridgenerator</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：輸出採樣網格，即目標</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圖片中的</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第</a:t>
            </a:r>
            <a:r>
              <a:rPr lang="en-US" altLang="zh-TW" dirty="0">
                <a:solidFill>
                  <a:schemeClr val="tx1">
                    <a:lumMod val="50000"/>
                    <a:lumOff val="50000"/>
                  </a:schemeClr>
                </a:solidFill>
                <a:latin typeface="Bahnschrift" panose="020B0502040204020203" pitchFamily="34" charset="0"/>
                <a:ea typeface="微軟正黑體" panose="020B0604030504040204" pitchFamily="34" charset="-120"/>
              </a:rPr>
              <a:t>(</a:t>
            </a:r>
            <a:r>
              <a:rPr lang="en-US" altLang="zh-TW" dirty="0" err="1">
                <a:solidFill>
                  <a:schemeClr val="tx1">
                    <a:lumMod val="50000"/>
                    <a:lumOff val="50000"/>
                  </a:schemeClr>
                </a:solidFill>
                <a:latin typeface="Bahnschrift" panose="020B0502040204020203" pitchFamily="34" charset="0"/>
                <a:ea typeface="微軟正黑體" panose="020B0604030504040204" pitchFamily="34" charset="-120"/>
              </a:rPr>
              <a:t>i,j</a:t>
            </a:r>
            <a:r>
              <a:rPr lang="en-US" altLang="zh-TW" dirty="0">
                <a:solidFill>
                  <a:schemeClr val="tx1">
                    <a:lumMod val="50000"/>
                    <a:lumOff val="50000"/>
                  </a:schemeClr>
                </a:solidFill>
                <a:latin typeface="Bahnschrift" panose="020B0502040204020203" pitchFamily="34" charset="0"/>
                <a:ea typeface="微軟正黑體" panose="020B0604030504040204" pitchFamily="34" charset="-120"/>
              </a:rPr>
              <a:t>)</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個位置，對應於原</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圖片中的</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哪一個位置</a:t>
            </a:r>
            <a:r>
              <a:rPr lang="zh-TW" altLang="en-US" dirty="0" smtClean="0">
                <a:solidFill>
                  <a:schemeClr val="tx1">
                    <a:lumMod val="50000"/>
                    <a:lumOff val="50000"/>
                  </a:schemeClr>
                </a:solidFill>
                <a:latin typeface="Bahnschrift" panose="020B0502040204020203" pitchFamily="34" charset="0"/>
                <a:ea typeface="微軟正黑體" panose="020B0604030504040204" pitchFamily="34" charset="-120"/>
              </a:rPr>
              <a:t>。</a:t>
            </a:r>
            <a:endPar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endParaRPr lang="en-US" altLang="zh-TW" sz="800" dirty="0" smtClean="0">
              <a:solidFill>
                <a:schemeClr val="tx1">
                  <a:lumMod val="50000"/>
                  <a:lumOff val="50000"/>
                </a:schemeClr>
              </a:solidFill>
              <a:latin typeface="Bahnschrift" panose="020B0502040204020203" pitchFamily="34" charset="0"/>
              <a:ea typeface="微軟正黑體" panose="020B0604030504040204" pitchFamily="34" charset="-120"/>
            </a:endParaRPr>
          </a:p>
          <a:p>
            <a:pPr marL="342900" indent="-342900" latinLnBrk="0">
              <a:lnSpc>
                <a:spcPct val="150000"/>
              </a:lnSpc>
              <a:buFont typeface="+mj-lt"/>
              <a:buAutoNum type="arabicPeriod"/>
            </a:pPr>
            <a:r>
              <a:rPr lang="en-US" altLang="zh-TW" dirty="0" smtClean="0">
                <a:solidFill>
                  <a:schemeClr val="tx1">
                    <a:lumMod val="50000"/>
                    <a:lumOff val="50000"/>
                  </a:schemeClr>
                </a:solidFill>
                <a:latin typeface="Bahnschrift" panose="020B0502040204020203" pitchFamily="34" charset="0"/>
                <a:ea typeface="微軟正黑體" panose="020B0604030504040204" pitchFamily="34" charset="-120"/>
              </a:rPr>
              <a:t>Sampler</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：根據原圖片和</a:t>
            </a:r>
            <a:r>
              <a:rPr lang="en-US" altLang="zh-TW" dirty="0">
                <a:solidFill>
                  <a:schemeClr val="tx1">
                    <a:lumMod val="50000"/>
                    <a:lumOff val="50000"/>
                  </a:schemeClr>
                </a:solidFill>
                <a:latin typeface="Bahnschrift" panose="020B0502040204020203" pitchFamily="34" charset="0"/>
                <a:ea typeface="微軟正黑體" panose="020B0604030504040204" pitchFamily="34" charset="-120"/>
              </a:rPr>
              <a:t>Grid generator</a:t>
            </a:r>
            <a:r>
              <a:rPr lang="zh-TW" altLang="en-US" dirty="0">
                <a:solidFill>
                  <a:schemeClr val="tx1">
                    <a:lumMod val="50000"/>
                    <a:lumOff val="50000"/>
                  </a:schemeClr>
                </a:solidFill>
                <a:latin typeface="Bahnschrift" panose="020B0502040204020203" pitchFamily="34" charset="0"/>
                <a:ea typeface="微軟正黑體" panose="020B0604030504040204" pitchFamily="34" charset="-120"/>
              </a:rPr>
              <a:t>產生的採樣網格，使用雙線性插值生成輸出目標圖片。</a:t>
            </a:r>
            <a:endParaRPr lang="en-US" altLang="zh-TW" dirty="0">
              <a:solidFill>
                <a:schemeClr val="tx1">
                  <a:lumMod val="50000"/>
                  <a:lumOff val="50000"/>
                </a:schemeClr>
              </a:solidFill>
              <a:latin typeface="Bahnschrift" panose="020B0502040204020203" pitchFamily="34" charset="0"/>
              <a:ea typeface="微軟正黑體" panose="020B0604030504040204" pitchFamily="34" charset="-120"/>
            </a:endParaRPr>
          </a:p>
        </p:txBody>
      </p:sp>
      <p:sp>
        <p:nvSpPr>
          <p:cNvPr id="22" name="모서리가 둥근 직사각형 26"/>
          <p:cNvSpPr/>
          <p:nvPr/>
        </p:nvSpPr>
        <p:spPr>
          <a:xfrm>
            <a:off x="1873771" y="6348717"/>
            <a:ext cx="1293972"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467362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02	Related Work</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0" y="876071"/>
            <a:ext cx="10366409" cy="3462486"/>
          </a:xfrm>
          <a:prstGeom prst="rect">
            <a:avLst/>
          </a:prstGeom>
        </p:spPr>
        <p:txBody>
          <a:bodyPr wrap="square">
            <a:spAutoFit/>
          </a:bodyPr>
          <a:lstStyle/>
          <a:p>
            <a:pPr latinLnBrk="0">
              <a:lnSpc>
                <a:spcPct val="150000"/>
              </a:lnSpc>
            </a:pPr>
            <a:r>
              <a:rPr lang="en-US" altLang="zh-TW" dirty="0" smtClean="0">
                <a:solidFill>
                  <a:schemeClr val="accent2"/>
                </a:solidFill>
                <a:latin typeface="Bahnschrift" panose="020B0502040204020203" pitchFamily="34" charset="0"/>
              </a:rPr>
              <a:t>Deformable convolutional networks (DCNs)</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1200" dirty="0" smtClean="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Convolutional </a:t>
            </a:r>
            <a:r>
              <a:rPr lang="en-US" altLang="zh-TW" dirty="0">
                <a:solidFill>
                  <a:schemeClr val="tx1">
                    <a:lumMod val="50000"/>
                    <a:lumOff val="50000"/>
                  </a:schemeClr>
                </a:solidFill>
                <a:latin typeface="Bahnschrift" panose="020B0502040204020203" pitchFamily="34" charset="0"/>
              </a:rPr>
              <a:t>layers can learn to dynamically adjust their receptive fields to adapt to the input features and improve invariance to nuisance factors.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Their </a:t>
            </a:r>
            <a:r>
              <a:rPr lang="en-US" altLang="zh-TW" dirty="0">
                <a:solidFill>
                  <a:schemeClr val="tx1">
                    <a:lumMod val="50000"/>
                    <a:lumOff val="50000"/>
                  </a:schemeClr>
                </a:solidFill>
                <a:latin typeface="Bahnschrift" panose="020B0502040204020203" pitchFamily="34" charset="0"/>
              </a:rPr>
              <a:t>proposal involves the replacement of any standard convolutional layer in a CNN with a deformable layer which learns to estimate offsets to the standard kernel sampling locations, conditioned on the input.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sz="800"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157047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16507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02	Related Work</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10356528" cy="4755148"/>
          </a:xfrm>
          <a:prstGeom prst="rect">
            <a:avLst/>
          </a:prstGeom>
        </p:spPr>
        <p:txBody>
          <a:bodyPr wrap="square">
            <a:spAutoFit/>
          </a:bodyPr>
          <a:lstStyle/>
          <a:p>
            <a:pPr latinLnBrk="0">
              <a:lnSpc>
                <a:spcPct val="150000"/>
              </a:lnSpc>
            </a:pPr>
            <a:r>
              <a:rPr lang="en-US" altLang="zh-TW" dirty="0">
                <a:solidFill>
                  <a:schemeClr val="tx1">
                    <a:lumMod val="50000"/>
                    <a:lumOff val="50000"/>
                  </a:schemeClr>
                </a:solidFill>
                <a:latin typeface="Bahnschrift" panose="020B0502040204020203" pitchFamily="34" charset="0"/>
              </a:rPr>
              <a:t>F</a:t>
            </a:r>
            <a:r>
              <a:rPr lang="en-US" altLang="zh-TW" dirty="0" smtClean="0">
                <a:solidFill>
                  <a:schemeClr val="tx1">
                    <a:lumMod val="50000"/>
                    <a:lumOff val="50000"/>
                  </a:schemeClr>
                </a:solidFill>
                <a:latin typeface="Bahnschrift" panose="020B0502040204020203" pitchFamily="34" charset="0"/>
              </a:rPr>
              <a:t>our </a:t>
            </a:r>
            <a:r>
              <a:rPr lang="en-US" altLang="zh-TW" dirty="0">
                <a:solidFill>
                  <a:schemeClr val="tx1">
                    <a:lumMod val="50000"/>
                    <a:lumOff val="50000"/>
                  </a:schemeClr>
                </a:solidFill>
                <a:latin typeface="Bahnschrift" panose="020B0502040204020203" pitchFamily="34" charset="0"/>
              </a:rPr>
              <a:t>main differences </a:t>
            </a:r>
            <a:r>
              <a:rPr lang="en-US" altLang="zh-TW" dirty="0" smtClean="0">
                <a:solidFill>
                  <a:schemeClr val="tx1">
                    <a:lumMod val="50000"/>
                    <a:lumOff val="50000"/>
                  </a:schemeClr>
                </a:solidFill>
                <a:latin typeface="Bahnschrift" panose="020B0502040204020203" pitchFamily="34" charset="0"/>
              </a:rPr>
              <a:t>between DCN and Saliency Sampler :</a:t>
            </a:r>
          </a:p>
          <a:p>
            <a:pPr latinLnBrk="0">
              <a:lnSpc>
                <a:spcPct val="150000"/>
              </a:lnSpc>
            </a:pPr>
            <a:endParaRPr lang="en-US" altLang="zh-TW" sz="1600" dirty="0" smtClean="0">
              <a:solidFill>
                <a:schemeClr val="tx1">
                  <a:lumMod val="50000"/>
                  <a:lumOff val="50000"/>
                </a:schemeClr>
              </a:solidFill>
              <a:latin typeface="Bahnschrift" panose="020B0502040204020203" pitchFamily="34" charset="0"/>
            </a:endParaRPr>
          </a:p>
          <a:p>
            <a:pPr marL="285750" indent="-285750" latinLnBrk="0">
              <a:lnSpc>
                <a:spcPct val="150000"/>
              </a:lnSpc>
              <a:buFont typeface="Wingdings" panose="05000000000000000000" pitchFamily="2" charset="2"/>
              <a:buChar char="l"/>
            </a:pPr>
            <a:r>
              <a:rPr lang="en-US" altLang="zh-TW" dirty="0" smtClean="0">
                <a:solidFill>
                  <a:schemeClr val="tx1">
                    <a:lumMod val="50000"/>
                    <a:lumOff val="50000"/>
                  </a:schemeClr>
                </a:solidFill>
                <a:latin typeface="Bahnschrift" panose="020B0502040204020203" pitchFamily="34" charset="0"/>
              </a:rPr>
              <a:t>DCNs </a:t>
            </a:r>
            <a:r>
              <a:rPr lang="en-US" altLang="zh-TW" dirty="0">
                <a:solidFill>
                  <a:schemeClr val="tx1">
                    <a:lumMod val="50000"/>
                    <a:lumOff val="50000"/>
                  </a:schemeClr>
                </a:solidFill>
                <a:latin typeface="Bahnschrift" panose="020B0502040204020203" pitchFamily="34" charset="0"/>
              </a:rPr>
              <a:t>samples from the same low-resolution input as the original CNN architecture, saliency sampler is designed to sample from any available </a:t>
            </a:r>
            <a:r>
              <a:rPr lang="en-US" altLang="zh-TW" dirty="0" smtClean="0">
                <a:solidFill>
                  <a:schemeClr val="tx1">
                    <a:lumMod val="50000"/>
                    <a:lumOff val="50000"/>
                  </a:schemeClr>
                </a:solidFill>
                <a:latin typeface="Bahnschrift" panose="020B0502040204020203" pitchFamily="34" charset="0"/>
              </a:rPr>
              <a:t>resolution.</a:t>
            </a:r>
            <a:endParaRPr lang="en-US" altLang="zh-TW" dirty="0">
              <a:solidFill>
                <a:schemeClr val="tx1">
                  <a:lumMod val="50000"/>
                  <a:lumOff val="50000"/>
                </a:schemeClr>
              </a:solidFill>
              <a:latin typeface="Bahnschrift" panose="020B0502040204020203" pitchFamily="34" charset="0"/>
            </a:endParaRPr>
          </a:p>
          <a:p>
            <a:pPr latinLnBrk="0">
              <a:lnSpc>
                <a:spcPct val="150000"/>
              </a:lnSpc>
            </a:pPr>
            <a:endParaRPr lang="en-US" altLang="zh-TW" sz="1400" dirty="0" smtClean="0">
              <a:solidFill>
                <a:schemeClr val="tx1">
                  <a:lumMod val="50000"/>
                  <a:lumOff val="50000"/>
                </a:schemeClr>
              </a:solidFill>
              <a:latin typeface="Bahnschrift" panose="020B0502040204020203" pitchFamily="34" charset="0"/>
            </a:endParaRPr>
          </a:p>
          <a:p>
            <a:pPr marL="285750" indent="-285750" latinLnBrk="0">
              <a:lnSpc>
                <a:spcPct val="150000"/>
              </a:lnSpc>
              <a:buFont typeface="Wingdings" panose="05000000000000000000" pitchFamily="2" charset="2"/>
              <a:buChar char="l"/>
            </a:pPr>
            <a:r>
              <a:rPr lang="en-US" altLang="zh-TW" dirty="0" smtClean="0">
                <a:solidFill>
                  <a:schemeClr val="tx1">
                    <a:lumMod val="50000"/>
                    <a:lumOff val="50000"/>
                  </a:schemeClr>
                </a:solidFill>
                <a:latin typeface="Bahnschrift" panose="020B0502040204020203" pitchFamily="34" charset="0"/>
              </a:rPr>
              <a:t>Saliency </a:t>
            </a:r>
            <a:r>
              <a:rPr lang="en-US" altLang="zh-TW" dirty="0">
                <a:solidFill>
                  <a:schemeClr val="tx1">
                    <a:lumMod val="50000"/>
                    <a:lumOff val="50000"/>
                  </a:schemeClr>
                </a:solidFill>
                <a:latin typeface="Bahnschrift" panose="020B0502040204020203" pitchFamily="34" charset="0"/>
              </a:rPr>
              <a:t>sampler estimates the sample field through saliency maps which have been shown to emerge naturally when training fully convolutional neural networks. </a:t>
            </a:r>
            <a:endParaRPr lang="en-US" altLang="zh-TW" dirty="0" smtClean="0">
              <a:solidFill>
                <a:schemeClr val="tx1">
                  <a:lumMod val="50000"/>
                  <a:lumOff val="50000"/>
                </a:schemeClr>
              </a:solidFill>
              <a:latin typeface="Bahnschrift" panose="020B0502040204020203" pitchFamily="34" charset="0"/>
            </a:endParaRPr>
          </a:p>
          <a:p>
            <a:pPr marL="285750" indent="-285750" latinLnBrk="0">
              <a:lnSpc>
                <a:spcPct val="150000"/>
              </a:lnSpc>
              <a:buFont typeface="Wingdings" panose="05000000000000000000" pitchFamily="2" charset="2"/>
              <a:buChar char="l"/>
            </a:pPr>
            <a:endParaRPr lang="en-US" altLang="zh-TW" sz="1400" dirty="0" smtClean="0">
              <a:solidFill>
                <a:schemeClr val="tx1">
                  <a:lumMod val="50000"/>
                  <a:lumOff val="50000"/>
                </a:schemeClr>
              </a:solidFill>
              <a:latin typeface="Bahnschrift" panose="020B0502040204020203" pitchFamily="34" charset="0"/>
            </a:endParaRPr>
          </a:p>
          <a:p>
            <a:pPr marL="285750" indent="-285750" latinLnBrk="0">
              <a:lnSpc>
                <a:spcPct val="150000"/>
              </a:lnSpc>
              <a:buFont typeface="Wingdings" panose="05000000000000000000" pitchFamily="2" charset="2"/>
              <a:buChar char="l"/>
            </a:pPr>
            <a:r>
              <a:rPr lang="en-US" altLang="zh-TW" dirty="0" smtClean="0">
                <a:solidFill>
                  <a:schemeClr val="tx1">
                    <a:lumMod val="50000"/>
                    <a:lumOff val="50000"/>
                  </a:schemeClr>
                </a:solidFill>
                <a:latin typeface="Bahnschrift" panose="020B0502040204020203" pitchFamily="34" charset="0"/>
              </a:rPr>
              <a:t>Saliency </a:t>
            </a:r>
            <a:r>
              <a:rPr lang="en-US" altLang="zh-TW" dirty="0">
                <a:solidFill>
                  <a:schemeClr val="tx1">
                    <a:lumMod val="50000"/>
                    <a:lumOff val="50000"/>
                  </a:schemeClr>
                </a:solidFill>
                <a:latin typeface="Bahnschrift" panose="020B0502040204020203" pitchFamily="34" charset="0"/>
              </a:rPr>
              <a:t>sampler </a:t>
            </a:r>
            <a:r>
              <a:rPr lang="en-US" altLang="zh-TW" dirty="0" smtClean="0">
                <a:solidFill>
                  <a:schemeClr val="tx1">
                    <a:lumMod val="50000"/>
                    <a:lumOff val="50000"/>
                  </a:schemeClr>
                </a:solidFill>
                <a:latin typeface="Bahnschrift" panose="020B0502040204020203" pitchFamily="34" charset="0"/>
              </a:rPr>
              <a:t>can </a:t>
            </a:r>
            <a:r>
              <a:rPr lang="en-US" altLang="zh-TW" dirty="0">
                <a:solidFill>
                  <a:schemeClr val="tx1">
                    <a:lumMod val="50000"/>
                    <a:lumOff val="50000"/>
                  </a:schemeClr>
                </a:solidFill>
                <a:latin typeface="Bahnschrift" panose="020B0502040204020203" pitchFamily="34" charset="0"/>
              </a:rPr>
              <a:t>be applied to existing trained networks without </a:t>
            </a:r>
            <a:r>
              <a:rPr lang="en-US" altLang="zh-TW" dirty="0" smtClean="0">
                <a:solidFill>
                  <a:schemeClr val="tx1">
                    <a:lumMod val="50000"/>
                    <a:lumOff val="50000"/>
                  </a:schemeClr>
                </a:solidFill>
                <a:latin typeface="Bahnschrift" panose="020B0502040204020203" pitchFamily="34" charset="0"/>
              </a:rPr>
              <a:t>modification. </a:t>
            </a:r>
          </a:p>
          <a:p>
            <a:pPr marL="171450" indent="-171450" latinLnBrk="0">
              <a:lnSpc>
                <a:spcPct val="150000"/>
              </a:lnSpc>
              <a:buFont typeface="Wingdings" panose="05000000000000000000" pitchFamily="2" charset="2"/>
              <a:buChar char="l"/>
            </a:pPr>
            <a:endParaRPr lang="en-US" altLang="zh-TW" sz="1400" dirty="0" smtClean="0">
              <a:solidFill>
                <a:schemeClr val="tx1">
                  <a:lumMod val="50000"/>
                  <a:lumOff val="50000"/>
                </a:schemeClr>
              </a:solidFill>
              <a:latin typeface="Bahnschrift" panose="020B0502040204020203" pitchFamily="34" charset="0"/>
            </a:endParaRPr>
          </a:p>
          <a:p>
            <a:pPr marL="285750" indent="-285750" latinLnBrk="0">
              <a:lnSpc>
                <a:spcPct val="150000"/>
              </a:lnSpc>
              <a:buFont typeface="Wingdings" panose="05000000000000000000" pitchFamily="2" charset="2"/>
              <a:buChar char="l"/>
            </a:pPr>
            <a:r>
              <a:rPr lang="en-US" altLang="zh-TW" dirty="0">
                <a:solidFill>
                  <a:schemeClr val="tx1">
                    <a:lumMod val="50000"/>
                    <a:lumOff val="50000"/>
                  </a:schemeClr>
                </a:solidFill>
                <a:latin typeface="Bahnschrift" panose="020B0502040204020203" pitchFamily="34" charset="0"/>
              </a:rPr>
              <a:t>Saliency sampler </a:t>
            </a:r>
            <a:r>
              <a:rPr lang="en-US" altLang="zh-TW" dirty="0" smtClean="0">
                <a:solidFill>
                  <a:schemeClr val="tx1">
                    <a:lumMod val="50000"/>
                    <a:lumOff val="50000"/>
                  </a:schemeClr>
                </a:solidFill>
                <a:latin typeface="Bahnschrift" panose="020B0502040204020203" pitchFamily="34" charset="0"/>
              </a:rPr>
              <a:t>produces </a:t>
            </a:r>
            <a:r>
              <a:rPr lang="en-US" altLang="zh-TW" dirty="0">
                <a:solidFill>
                  <a:schemeClr val="tx1">
                    <a:lumMod val="50000"/>
                    <a:lumOff val="50000"/>
                  </a:schemeClr>
                </a:solidFill>
                <a:latin typeface="Bahnschrift" panose="020B0502040204020203" pitchFamily="34" charset="0"/>
              </a:rPr>
              <a:t>human readable outputs in the form of the saliency map and the deformed image which allow for easy visual inspection and debugging. </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202767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56013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그룹 114"/>
          <p:cNvGrpSpPr/>
          <p:nvPr/>
        </p:nvGrpSpPr>
        <p:grpSpPr>
          <a:xfrm>
            <a:off x="321277" y="158825"/>
            <a:ext cx="11552822" cy="6699175"/>
            <a:chOff x="321277" y="158825"/>
            <a:chExt cx="11552822" cy="6699175"/>
          </a:xfrm>
        </p:grpSpPr>
        <p:grpSp>
          <p:nvGrpSpPr>
            <p:cNvPr id="116" name="그룹 115"/>
            <p:cNvGrpSpPr/>
            <p:nvPr/>
          </p:nvGrpSpPr>
          <p:grpSpPr>
            <a:xfrm>
              <a:off x="321277" y="158825"/>
              <a:ext cx="11552822" cy="6699175"/>
              <a:chOff x="321277" y="158825"/>
              <a:chExt cx="11552822" cy="6699175"/>
            </a:xfrm>
          </p:grpSpPr>
          <p:sp>
            <p:nvSpPr>
              <p:cNvPr id="120" name="양쪽 모서리가 둥근 사각형 119"/>
              <p:cNvSpPr/>
              <p:nvPr/>
            </p:nvSpPr>
            <p:spPr>
              <a:xfrm>
                <a:off x="321277" y="158825"/>
                <a:ext cx="11552822" cy="540000"/>
              </a:xfrm>
              <a:prstGeom prst="round2SameRect">
                <a:avLst>
                  <a:gd name="adj1" fmla="val 30688"/>
                  <a:gd name="adj2" fmla="val 0"/>
                </a:avLst>
              </a:prstGeom>
              <a:solidFill>
                <a:srgbClr val="FFCCCC"/>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1" name="직사각형 120"/>
              <p:cNvSpPr/>
              <p:nvPr/>
            </p:nvSpPr>
            <p:spPr>
              <a:xfrm>
                <a:off x="321277" y="698825"/>
                <a:ext cx="11552822" cy="6159175"/>
              </a:xfrm>
              <a:prstGeom prst="rect">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2" name="그룹 121"/>
              <p:cNvGrpSpPr/>
              <p:nvPr/>
            </p:nvGrpSpPr>
            <p:grpSpPr>
              <a:xfrm>
                <a:off x="567622" y="6301290"/>
                <a:ext cx="955185" cy="145042"/>
                <a:chOff x="567622" y="6375432"/>
                <a:chExt cx="955185" cy="145042"/>
              </a:xfrm>
            </p:grpSpPr>
            <p:sp>
              <p:nvSpPr>
                <p:cNvPr id="123" name="Freeform 10"/>
                <p:cNvSpPr>
                  <a:spLocks/>
                </p:cNvSpPr>
                <p:nvPr/>
              </p:nvSpPr>
              <p:spPr bwMode="auto">
                <a:xfrm>
                  <a:off x="100011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rgbClr val="FFCCCC"/>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4" name="Freeform 10"/>
                <p:cNvSpPr>
                  <a:spLocks/>
                </p:cNvSpPr>
                <p:nvPr/>
              </p:nvSpPr>
              <p:spPr bwMode="auto">
                <a:xfrm>
                  <a:off x="1394519"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5" name="모서리가 둥근 직사각형 124"/>
                <p:cNvSpPr/>
                <p:nvPr/>
              </p:nvSpPr>
              <p:spPr>
                <a:xfrm>
                  <a:off x="1316685"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26" name="그룹 125"/>
                <p:cNvGrpSpPr/>
                <p:nvPr/>
              </p:nvGrpSpPr>
              <p:grpSpPr>
                <a:xfrm flipH="1">
                  <a:off x="567622" y="6375432"/>
                  <a:ext cx="208503" cy="145042"/>
                  <a:chOff x="696211" y="6375432"/>
                  <a:chExt cx="208503" cy="145042"/>
                </a:xfrm>
              </p:grpSpPr>
              <p:sp>
                <p:nvSpPr>
                  <p:cNvPr id="127" name="Freeform 10"/>
                  <p:cNvSpPr>
                    <a:spLocks/>
                  </p:cNvSpPr>
                  <p:nvPr/>
                </p:nvSpPr>
                <p:spPr bwMode="auto">
                  <a:xfrm>
                    <a:off x="776426" y="6375432"/>
                    <a:ext cx="128288" cy="145042"/>
                  </a:xfrm>
                  <a:custGeom>
                    <a:avLst/>
                    <a:gdLst>
                      <a:gd name="T0" fmla="*/ 777 w 804"/>
                      <a:gd name="T1" fmla="*/ 405 h 911"/>
                      <a:gd name="T2" fmla="*/ 85 w 804"/>
                      <a:gd name="T3" fmla="*/ 7 h 911"/>
                      <a:gd name="T4" fmla="*/ 72 w 804"/>
                      <a:gd name="T5" fmla="*/ 0 h 911"/>
                      <a:gd name="T6" fmla="*/ 42 w 804"/>
                      <a:gd name="T7" fmla="*/ 0 h 911"/>
                      <a:gd name="T8" fmla="*/ 29 w 804"/>
                      <a:gd name="T9" fmla="*/ 7 h 911"/>
                      <a:gd name="T10" fmla="*/ 16 w 804"/>
                      <a:gd name="T11" fmla="*/ 16 h 911"/>
                      <a:gd name="T12" fmla="*/ 1 w 804"/>
                      <a:gd name="T13" fmla="*/ 40 h 911"/>
                      <a:gd name="T14" fmla="*/ 0 w 804"/>
                      <a:gd name="T15" fmla="*/ 56 h 911"/>
                      <a:gd name="T16" fmla="*/ 0 w 804"/>
                      <a:gd name="T17" fmla="*/ 855 h 911"/>
                      <a:gd name="T18" fmla="*/ 1 w 804"/>
                      <a:gd name="T19" fmla="*/ 869 h 911"/>
                      <a:gd name="T20" fmla="*/ 16 w 804"/>
                      <a:gd name="T21" fmla="*/ 895 h 911"/>
                      <a:gd name="T22" fmla="*/ 29 w 804"/>
                      <a:gd name="T23" fmla="*/ 904 h 911"/>
                      <a:gd name="T24" fmla="*/ 42 w 804"/>
                      <a:gd name="T25" fmla="*/ 910 h 911"/>
                      <a:gd name="T26" fmla="*/ 56 w 804"/>
                      <a:gd name="T27" fmla="*/ 911 h 911"/>
                      <a:gd name="T28" fmla="*/ 72 w 804"/>
                      <a:gd name="T29" fmla="*/ 910 h 911"/>
                      <a:gd name="T30" fmla="*/ 85 w 804"/>
                      <a:gd name="T31" fmla="*/ 904 h 911"/>
                      <a:gd name="T32" fmla="*/ 777 w 804"/>
                      <a:gd name="T33" fmla="*/ 504 h 911"/>
                      <a:gd name="T34" fmla="*/ 789 w 804"/>
                      <a:gd name="T35" fmla="*/ 496 h 911"/>
                      <a:gd name="T36" fmla="*/ 803 w 804"/>
                      <a:gd name="T37" fmla="*/ 470 h 911"/>
                      <a:gd name="T38" fmla="*/ 804 w 804"/>
                      <a:gd name="T39" fmla="*/ 456 h 911"/>
                      <a:gd name="T40" fmla="*/ 803 w 804"/>
                      <a:gd name="T41" fmla="*/ 440 h 911"/>
                      <a:gd name="T42" fmla="*/ 789 w 804"/>
                      <a:gd name="T43" fmla="*/ 414 h 911"/>
                      <a:gd name="T44" fmla="*/ 777 w 804"/>
                      <a:gd name="T45" fmla="*/ 40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4" h="911">
                        <a:moveTo>
                          <a:pt x="777" y="405"/>
                        </a:moveTo>
                        <a:lnTo>
                          <a:pt x="85" y="7"/>
                        </a:lnTo>
                        <a:lnTo>
                          <a:pt x="72" y="0"/>
                        </a:lnTo>
                        <a:lnTo>
                          <a:pt x="42" y="0"/>
                        </a:lnTo>
                        <a:lnTo>
                          <a:pt x="29" y="7"/>
                        </a:lnTo>
                        <a:lnTo>
                          <a:pt x="16" y="16"/>
                        </a:lnTo>
                        <a:lnTo>
                          <a:pt x="1" y="40"/>
                        </a:lnTo>
                        <a:lnTo>
                          <a:pt x="0" y="56"/>
                        </a:lnTo>
                        <a:lnTo>
                          <a:pt x="0" y="855"/>
                        </a:lnTo>
                        <a:lnTo>
                          <a:pt x="1" y="869"/>
                        </a:lnTo>
                        <a:lnTo>
                          <a:pt x="16" y="895"/>
                        </a:lnTo>
                        <a:lnTo>
                          <a:pt x="29" y="904"/>
                        </a:lnTo>
                        <a:lnTo>
                          <a:pt x="42" y="910"/>
                        </a:lnTo>
                        <a:lnTo>
                          <a:pt x="56" y="911"/>
                        </a:lnTo>
                        <a:lnTo>
                          <a:pt x="72" y="910"/>
                        </a:lnTo>
                        <a:lnTo>
                          <a:pt x="85" y="904"/>
                        </a:lnTo>
                        <a:lnTo>
                          <a:pt x="777" y="504"/>
                        </a:lnTo>
                        <a:lnTo>
                          <a:pt x="789" y="496"/>
                        </a:lnTo>
                        <a:lnTo>
                          <a:pt x="803" y="470"/>
                        </a:lnTo>
                        <a:lnTo>
                          <a:pt x="804" y="456"/>
                        </a:lnTo>
                        <a:lnTo>
                          <a:pt x="803" y="440"/>
                        </a:lnTo>
                        <a:lnTo>
                          <a:pt x="789" y="414"/>
                        </a:lnTo>
                        <a:lnTo>
                          <a:pt x="777" y="405"/>
                        </a:lnTo>
                        <a:close/>
                      </a:path>
                    </a:pathLst>
                  </a:custGeom>
                  <a:solidFill>
                    <a:schemeClr val="bg1"/>
                  </a:solidFill>
                  <a:ln w="12700">
                    <a:solidFill>
                      <a:schemeClr val="bg2">
                        <a:lumMod val="50000"/>
                      </a:schemeClr>
                    </a:solid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8" name="모서리가 둥근 직사각형 127"/>
                  <p:cNvSpPr/>
                  <p:nvPr/>
                </p:nvSpPr>
                <p:spPr>
                  <a:xfrm>
                    <a:off x="696211" y="6375432"/>
                    <a:ext cx="36000" cy="145042"/>
                  </a:xfrm>
                  <a:prstGeom prst="roundRect">
                    <a:avLst>
                      <a:gd name="adj" fmla="val 50000"/>
                    </a:avLst>
                  </a:prstGeom>
                  <a:solidFill>
                    <a:schemeClr val="bg1"/>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sp>
          <p:nvSpPr>
            <p:cNvPr id="117" name="타원 116"/>
            <p:cNvSpPr/>
            <p:nvPr/>
          </p:nvSpPr>
          <p:spPr>
            <a:xfrm>
              <a:off x="1074367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8" name="타원 117"/>
            <p:cNvSpPr/>
            <p:nvPr/>
          </p:nvSpPr>
          <p:spPr>
            <a:xfrm>
              <a:off x="11045008"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타원 118"/>
            <p:cNvSpPr/>
            <p:nvPr/>
          </p:nvSpPr>
          <p:spPr>
            <a:xfrm>
              <a:off x="11346343" y="341578"/>
              <a:ext cx="180000" cy="180000"/>
            </a:xfrm>
            <a:prstGeom prst="ellipse">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모서리가 둥근 직사각형 25"/>
          <p:cNvSpPr/>
          <p:nvPr/>
        </p:nvSpPr>
        <p:spPr>
          <a:xfrm>
            <a:off x="1824343" y="6301290"/>
            <a:ext cx="9504000" cy="145272"/>
          </a:xfrm>
          <a:prstGeom prst="roundRect">
            <a:avLst>
              <a:gd name="adj"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직사각형 128">
            <a:extLst>
              <a:ext uri="{FF2B5EF4-FFF2-40B4-BE49-F238E27FC236}">
                <a16:creationId xmlns:a16="http://schemas.microsoft.com/office/drawing/2014/main" id="{3A4E2E78-9269-401E-8848-15CE0E8523D9}"/>
              </a:ext>
            </a:extLst>
          </p:cNvPr>
          <p:cNvSpPr/>
          <p:nvPr/>
        </p:nvSpPr>
        <p:spPr>
          <a:xfrm>
            <a:off x="868481" y="219965"/>
            <a:ext cx="5173622" cy="400110"/>
          </a:xfrm>
          <a:prstGeom prst="rect">
            <a:avLst/>
          </a:prstGeom>
        </p:spPr>
        <p:txBody>
          <a:bodyPr wrap="square" anchor="ctr">
            <a:spAutoFit/>
          </a:bodyPr>
          <a:lstStyle/>
          <a:p>
            <a:pPr latinLnBrk="0">
              <a:defRPr/>
            </a:pPr>
            <a:r>
              <a:rPr lang="en-US" altLang="ko-KR" sz="2000" kern="0" dirty="0" smtClean="0">
                <a:solidFill>
                  <a:schemeClr val="tx1">
                    <a:lumMod val="50000"/>
                    <a:lumOff val="50000"/>
                  </a:schemeClr>
                </a:solidFill>
                <a:latin typeface="Bahnschrift SemiBold" panose="020B0502040204020203" pitchFamily="34" charset="0"/>
                <a:ea typeface="Segoe UI Black" panose="020B0A02040204020203" pitchFamily="34" charset="0"/>
              </a:rPr>
              <a:t>03	Saliency Sampler</a:t>
            </a:r>
            <a:endParaRPr lang="en-US" altLang="ko-KR" sz="2000" b="1" kern="0" dirty="0">
              <a:solidFill>
                <a:schemeClr val="tx1">
                  <a:lumMod val="50000"/>
                  <a:lumOff val="50000"/>
                </a:schemeClr>
              </a:solidFill>
              <a:latin typeface="Bahnschrift SemiBold" panose="020B0502040204020203" pitchFamily="34" charset="0"/>
              <a:ea typeface="Segoe UI Black" panose="020B0A02040204020203" pitchFamily="34" charset="0"/>
            </a:endParaRPr>
          </a:p>
        </p:txBody>
      </p:sp>
      <p:sp>
        <p:nvSpPr>
          <p:cNvPr id="21" name="矩形 20"/>
          <p:cNvSpPr/>
          <p:nvPr/>
        </p:nvSpPr>
        <p:spPr>
          <a:xfrm>
            <a:off x="868481" y="876071"/>
            <a:ext cx="4770319" cy="4662815"/>
          </a:xfrm>
          <a:prstGeom prst="rect">
            <a:avLst/>
          </a:prstGeom>
        </p:spPr>
        <p:txBody>
          <a:bodyPr wrap="square">
            <a:spAutoFit/>
          </a:bodyPr>
          <a:lstStyle/>
          <a:p>
            <a:pPr latinLnBrk="0">
              <a:lnSpc>
                <a:spcPct val="150000"/>
              </a:lnSpc>
            </a:pPr>
            <a:r>
              <a:rPr lang="en-US" altLang="zh-TW" dirty="0">
                <a:solidFill>
                  <a:schemeClr val="tx1">
                    <a:lumMod val="50000"/>
                    <a:lumOff val="50000"/>
                  </a:schemeClr>
                </a:solidFill>
                <a:latin typeface="Bahnschrift" panose="020B0502040204020203" pitchFamily="34" charset="0"/>
              </a:rPr>
              <a:t>The sampling process can be divided into two stages.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In </a:t>
            </a:r>
            <a:r>
              <a:rPr lang="en-US" altLang="zh-TW" dirty="0">
                <a:solidFill>
                  <a:schemeClr val="tx1">
                    <a:lumMod val="50000"/>
                    <a:lumOff val="50000"/>
                  </a:schemeClr>
                </a:solidFill>
                <a:latin typeface="Bahnschrift" panose="020B0502040204020203" pitchFamily="34" charset="0"/>
              </a:rPr>
              <a:t>the first stage, a CNN is used to produce a saliency map. This map is task specific, since different  tasks may require focus on different image regions. </a:t>
            </a:r>
            <a:endParaRPr lang="en-US" altLang="zh-TW" dirty="0" smtClean="0">
              <a:solidFill>
                <a:schemeClr val="tx1">
                  <a:lumMod val="50000"/>
                  <a:lumOff val="50000"/>
                </a:schemeClr>
              </a:solidFill>
              <a:latin typeface="Bahnschrift" panose="020B0502040204020203" pitchFamily="34" charset="0"/>
            </a:endParaRPr>
          </a:p>
          <a:p>
            <a:pPr latinLnBrk="0">
              <a:lnSpc>
                <a:spcPct val="150000"/>
              </a:lnSpc>
            </a:pPr>
            <a:endParaRPr lang="en-US" altLang="zh-TW" dirty="0">
              <a:solidFill>
                <a:schemeClr val="tx1">
                  <a:lumMod val="50000"/>
                  <a:lumOff val="50000"/>
                </a:schemeClr>
              </a:solidFill>
              <a:latin typeface="Bahnschrift" panose="020B0502040204020203" pitchFamily="34" charset="0"/>
            </a:endParaRPr>
          </a:p>
          <a:p>
            <a:pPr latinLnBrk="0">
              <a:lnSpc>
                <a:spcPct val="150000"/>
              </a:lnSpc>
            </a:pPr>
            <a:r>
              <a:rPr lang="en-US" altLang="zh-TW" dirty="0" smtClean="0">
                <a:solidFill>
                  <a:schemeClr val="tx1">
                    <a:lumMod val="50000"/>
                    <a:lumOff val="50000"/>
                  </a:schemeClr>
                </a:solidFill>
                <a:latin typeface="Bahnschrift" panose="020B0502040204020203" pitchFamily="34" charset="0"/>
              </a:rPr>
              <a:t>In </a:t>
            </a:r>
            <a:r>
              <a:rPr lang="en-US" altLang="zh-TW" dirty="0">
                <a:solidFill>
                  <a:schemeClr val="tx1">
                    <a:lumMod val="50000"/>
                    <a:lumOff val="50000"/>
                  </a:schemeClr>
                </a:solidFill>
                <a:latin typeface="Bahnschrift" panose="020B0502040204020203" pitchFamily="34" charset="0"/>
              </a:rPr>
              <a:t>the second stage, the most important image regions are sampled according to the saliency map.</a:t>
            </a:r>
            <a:endParaRPr lang="en-US" altLang="zh-TW" dirty="0" smtClean="0">
              <a:solidFill>
                <a:schemeClr val="tx1">
                  <a:lumMod val="50000"/>
                  <a:lumOff val="50000"/>
                </a:schemeClr>
              </a:solidFill>
              <a:latin typeface="Bahnschrift" panose="020B0502040204020203" pitchFamily="34" charset="0"/>
            </a:endParaRPr>
          </a:p>
        </p:txBody>
      </p:sp>
      <p:sp>
        <p:nvSpPr>
          <p:cNvPr id="22" name="모서리가 둥근 직사각형 26"/>
          <p:cNvSpPr/>
          <p:nvPr/>
        </p:nvSpPr>
        <p:spPr>
          <a:xfrm>
            <a:off x="1873770" y="6348717"/>
            <a:ext cx="2561070" cy="97615"/>
          </a:xfrm>
          <a:prstGeom prst="roundRect">
            <a:avLst>
              <a:gd name="adj" fmla="val 50000"/>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23" name="圖片 22"/>
          <p:cNvPicPr>
            <a:picLocks noChangeAspect="1"/>
          </p:cNvPicPr>
          <p:nvPr/>
        </p:nvPicPr>
        <p:blipFill>
          <a:blip r:embed="rId3"/>
          <a:stretch>
            <a:fillRect/>
          </a:stretch>
        </p:blipFill>
        <p:spPr>
          <a:xfrm>
            <a:off x="5906593" y="1552195"/>
            <a:ext cx="5619750" cy="3895725"/>
          </a:xfrm>
          <a:prstGeom prst="rect">
            <a:avLst/>
          </a:prstGeom>
        </p:spPr>
      </p:pic>
    </p:spTree>
    <p:extLst>
      <p:ext uri="{BB962C8B-B14F-4D97-AF65-F5344CB8AC3E}">
        <p14:creationId xmlns:p14="http://schemas.microsoft.com/office/powerpoint/2010/main" val="2343176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2197</Words>
  <Application>Microsoft Office PowerPoint</Application>
  <PresentationFormat>寬螢幕</PresentationFormat>
  <Paragraphs>274</Paragraphs>
  <Slides>21</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21</vt:i4>
      </vt:variant>
    </vt:vector>
  </HeadingPairs>
  <TitlesOfParts>
    <vt:vector size="31" baseType="lpstr">
      <vt:lpstr>맑은 고딕</vt:lpstr>
      <vt:lpstr>微軟正黑體</vt:lpstr>
      <vt:lpstr>新細明體</vt:lpstr>
      <vt:lpstr>Arial</vt:lpstr>
      <vt:lpstr>Bahnschrift</vt:lpstr>
      <vt:lpstr>Bahnschrift SemiBold</vt:lpstr>
      <vt:lpstr>Calibri</vt:lpstr>
      <vt:lpstr>Segoe UI Black</vt:lpstr>
      <vt:lpstr>Wingdings</vt:lpstr>
      <vt:lpstr>1_Office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조땡</dc:creator>
  <cp:lastModifiedBy>CHEN-WEI LEE</cp:lastModifiedBy>
  <cp:revision>275</cp:revision>
  <dcterms:created xsi:type="dcterms:W3CDTF">2019-08-07T03:08:23Z</dcterms:created>
  <dcterms:modified xsi:type="dcterms:W3CDTF">2021-05-10T06:11:59Z</dcterms:modified>
</cp:coreProperties>
</file>